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F7EC0C92-BED1-4AE7-8C42-D433A42DB1AD}">
  <a:tblStyle styleId="{F7EC0C92-BED1-4AE7-8C42-D433A42DB1AD}" styleName="Table_0"/>
  <a:tblStyle styleId="{F172F66B-15E5-46FE-90EA-986830B27B3F}" styleName="Table_1"/>
  <a:tblStyle styleId="{A03DC1F6-CB87-4495-BB1D-4B209DFD56D9}" styleName="Table_2"/>
  <a:tblStyle styleId="{C8A8720F-2261-493B-AE92-893D62921226}" styleName="Table_3"/>
  <a:tblStyle styleId="{2CE7BF5E-C269-4006-8FB5-4F6FA167AC1E}" styleName="Table_4"/>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284"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
        <p:cNvGrpSpPr/>
        <p:nvPr/>
      </p:nvGrpSpPr>
      <p:grpSpPr>
        <a:xfrm>
          <a:off x="0" y="0"/>
          <a:ext cx="0" cy="0"/>
          <a:chOff x="0" y="0"/>
          <a:chExt cx="0" cy="0"/>
        </a:xfrm>
      </p:grpSpPr>
      <p:sp>
        <p:nvSpPr>
          <p:cNvPr id="2" name="Shape 2"/>
          <p:cNvSpPr/>
          <p:nvPr/>
        </p:nvSpPr>
        <p:spPr>
          <a:xfrm>
            <a:off x="0" y="0"/>
            <a:ext cx="6858000" cy="9144000"/>
          </a:xfrm>
          <a:prstGeom prst="roundRect">
            <a:avLst>
              <a:gd name="adj" fmla="val 5"/>
            </a:avLst>
          </a:prstGeom>
          <a:solidFill>
            <a:srgbClr val="FFFFFF"/>
          </a:solidFill>
          <a:ln>
            <a:noFill/>
          </a:ln>
        </p:spPr>
        <p:txBody>
          <a:bodyPr lIns="91425" tIns="45700" rIns="91425" bIns="45700" anchor="ctr" anchorCtr="0">
            <a:spAutoFit/>
          </a:bodyPr>
          <a:lstStyle/>
          <a:p>
            <a:endParaRPr/>
          </a:p>
        </p:txBody>
      </p:sp>
      <p:sp>
        <p:nvSpPr>
          <p:cNvPr id="3" name="Shape 3"/>
          <p:cNvSpPr txBox="1"/>
          <p:nvPr/>
        </p:nvSpPr>
        <p:spPr>
          <a:xfrm>
            <a:off x="0" y="0"/>
            <a:ext cx="2971799" cy="460374"/>
          </a:xfrm>
          <a:prstGeom prst="rect">
            <a:avLst/>
          </a:prstGeom>
          <a:noFill/>
          <a:ln>
            <a:noFill/>
          </a:ln>
        </p:spPr>
        <p:txBody>
          <a:bodyPr lIns="91425" tIns="45700" rIns="91425" bIns="45700" anchor="ctr" anchorCtr="0">
            <a:spAutoFit/>
          </a:bodyPr>
          <a:lstStyle/>
          <a:p>
            <a:endParaRPr/>
          </a:p>
        </p:txBody>
      </p:sp>
      <p:sp>
        <p:nvSpPr>
          <p:cNvPr id="4" name="Shape 4"/>
          <p:cNvSpPr txBox="1"/>
          <p:nvPr/>
        </p:nvSpPr>
        <p:spPr>
          <a:xfrm>
            <a:off x="3884612" y="0"/>
            <a:ext cx="2971799" cy="460374"/>
          </a:xfrm>
          <a:prstGeom prst="rect">
            <a:avLst/>
          </a:prstGeom>
          <a:noFill/>
          <a:ln>
            <a:noFill/>
          </a:ln>
        </p:spPr>
        <p:txBody>
          <a:bodyPr lIns="91425" tIns="45700" rIns="91425" bIns="45700" anchor="ctr" anchorCtr="0">
            <a:spAutoFit/>
          </a:bodyPr>
          <a:lstStyle/>
          <a:p>
            <a:endParaRPr/>
          </a:p>
        </p:txBody>
      </p:sp>
      <p:sp>
        <p:nvSpPr>
          <p:cNvPr id="5" name="Shape 5"/>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6" name="Shape 6"/>
          <p:cNvSpPr txBox="1">
            <a:spLocks noGrp="1"/>
          </p:cNvSpPr>
          <p:nvPr>
            <p:ph type="body" idx="1"/>
          </p:nvPr>
        </p:nvSpPr>
        <p:spPr>
          <a:xfrm>
            <a:off x="685800" y="4343400"/>
            <a:ext cx="5484812" cy="4113211"/>
          </a:xfrm>
          <a:prstGeom prst="rect">
            <a:avLst/>
          </a:prstGeom>
          <a:noFill/>
          <a:ln>
            <a:noFill/>
          </a:ln>
        </p:spPr>
        <p:txBody>
          <a:bodyPr lIns="91425" tIns="91425" rIns="91425" bIns="91425" anchor="ctr"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7" name="Shape 7"/>
          <p:cNvSpPr txBox="1"/>
          <p:nvPr/>
        </p:nvSpPr>
        <p:spPr>
          <a:xfrm>
            <a:off x="0" y="8683625"/>
            <a:ext cx="2971799" cy="460374"/>
          </a:xfrm>
          <a:prstGeom prst="rect">
            <a:avLst/>
          </a:prstGeom>
          <a:noFill/>
          <a:ln>
            <a:noFill/>
          </a:ln>
        </p:spPr>
        <p:txBody>
          <a:bodyPr lIns="91425" tIns="45700" rIns="91425" bIns="45700" anchor="ctr" anchorCtr="0">
            <a:spAutoFit/>
          </a:bodyPr>
          <a:lstStyle/>
          <a:p>
            <a:endParaRPr/>
          </a:p>
        </p:txBody>
      </p:sp>
      <p:sp>
        <p:nvSpPr>
          <p:cNvPr id="8" name="Shape 8"/>
          <p:cNvSpPr txBox="1">
            <a:spLocks noGrp="1"/>
          </p:cNvSpPr>
          <p:nvPr>
            <p:ph type="sldNum" idx="12"/>
          </p:nvPr>
        </p:nvSpPr>
        <p:spPr>
          <a:xfrm>
            <a:off x="3884612" y="8685211"/>
            <a:ext cx="2970211" cy="455612"/>
          </a:xfrm>
          <a:prstGeom prst="rect">
            <a:avLst/>
          </a:prstGeom>
          <a:noFill/>
          <a:ln>
            <a:noFill/>
          </a:ln>
        </p:spPr>
        <p:txBody>
          <a:bodyPr lIns="91425" tIns="91425" rIns="91425" bIns="91425" anchor="b" anchorCtr="0"/>
          <a:lstStyle>
            <a:lvl1pPr marL="0" marR="0" indent="0" algn="r" rtl="0">
              <a:defRPr sz="1200" b="0" i="0" u="none" strike="noStrike" cap="none" baseline="0">
                <a:latin typeface="Arial"/>
                <a:ea typeface="Arial"/>
                <a:cs typeface="Arial"/>
                <a:sym typeface="Arial"/>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4.wittenberg.edu/academics/mathcomp/shelburne/comp255/notes/Intel80x86Overview.html"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en.wikipedia.org/wiki/X86"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62" name="Shape 62"/>
          <p:cNvSpPr>
            <a:spLocks noGrp="1" noRot="1" noChangeAspect="1"/>
          </p:cNvSpPr>
          <p:nvPr>
            <p:ph type="sldImg" idx="2"/>
          </p:nvPr>
        </p:nvSpPr>
        <p:spPr>
          <a:xfrm>
            <a:off x="1143000" y="685800"/>
            <a:ext cx="4570413" cy="3427413"/>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122" name="Shape 122"/>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128" name="Shape 128"/>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134" name="Shape 134"/>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141" name="Shape 141"/>
          <p:cNvSpPr>
            <a:spLocks noGrp="1" noRot="1" noChangeAspect="1"/>
          </p:cNvSpPr>
          <p:nvPr>
            <p:ph type="sldImg" idx="2"/>
          </p:nvPr>
        </p:nvSpPr>
        <p:spPr>
          <a:xfrm>
            <a:off x="1143000" y="685800"/>
            <a:ext cx="4570413" cy="3427413"/>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txBox="1"/>
          <p:nvPr/>
        </p:nvSpPr>
        <p:spPr>
          <a:xfrm>
            <a:off x="3884612" y="8685211"/>
            <a:ext cx="2970211" cy="455612"/>
          </a:xfrm>
          <a:prstGeom prst="rect">
            <a:avLst/>
          </a:prstGeom>
          <a:noFill/>
          <a:ln>
            <a:noFill/>
          </a:ln>
        </p:spPr>
        <p:txBody>
          <a:bodyPr lIns="90000" tIns="46800" rIns="90000" bIns="46800" anchor="b" anchorCtr="0">
            <a:spAutoFit/>
          </a:bodyPr>
          <a:lstStyle/>
          <a:p>
            <a:pPr marL="0" marR="0" lvl="0" indent="0" algn="r" rtl="0">
              <a:buSzPct val="25000"/>
              <a:buFont typeface="Arial"/>
              <a:buNone/>
            </a:pPr>
            <a:r>
              <a:rPr lang="x-none" sz="1200" b="0" i="0" u="none" strike="noStrike" cap="none" baseline="0">
                <a:latin typeface="Arial"/>
                <a:ea typeface="Arial"/>
                <a:cs typeface="Arial"/>
                <a:sym typeface="Arial"/>
              </a:rPr>
              <a:t>*</a:t>
            </a:r>
          </a:p>
        </p:txBody>
      </p:sp>
      <p:sp>
        <p:nvSpPr>
          <p:cNvPr id="148" name="Shape 148"/>
          <p:cNvSpPr txBox="1"/>
          <p:nvPr/>
        </p:nvSpPr>
        <p:spPr>
          <a:xfrm>
            <a:off x="1143000" y="685800"/>
            <a:ext cx="4572000" cy="3429000"/>
          </a:xfrm>
          <a:prstGeom prst="rect">
            <a:avLst/>
          </a:prstGeom>
          <a:solidFill>
            <a:srgbClr val="FFFFFF"/>
          </a:solidFill>
          <a:ln w="9525" cap="rnd">
            <a:solidFill>
              <a:srgbClr val="000000"/>
            </a:solidFill>
            <a:prstDash val="solid"/>
            <a:miter/>
            <a:headEnd type="none" w="med" len="med"/>
            <a:tailEnd type="none" w="med" len="med"/>
          </a:ln>
        </p:spPr>
        <p:txBody>
          <a:bodyPr lIns="91425" tIns="45700" rIns="91425" bIns="45700" anchor="ctr" anchorCtr="0">
            <a:spAutoFit/>
          </a:bodyPr>
          <a:lstStyle/>
          <a:p>
            <a:endParaRPr/>
          </a:p>
        </p:txBody>
      </p:sp>
      <p:sp>
        <p:nvSpPr>
          <p:cNvPr id="149" name="Shape 149"/>
          <p:cNvSpPr txBox="1">
            <a:spLocks noGrp="1"/>
          </p:cNvSpPr>
          <p:nvPr>
            <p:ph type="body" idx="1"/>
          </p:nvPr>
        </p:nvSpPr>
        <p:spPr>
          <a:xfrm>
            <a:off x="685800" y="4343400"/>
            <a:ext cx="5486399" cy="4114800"/>
          </a:xfrm>
          <a:prstGeom prst="rect">
            <a:avLst/>
          </a:prstGeom>
          <a:noFill/>
          <a:ln>
            <a:noFill/>
          </a:ln>
        </p:spPr>
        <p:txBody>
          <a:bodyPr lIns="90000" tIns="46800" rIns="90000" bIns="46800" anchor="t" anchorCtr="0">
            <a:spAutoFit/>
          </a:bodyPr>
          <a:lstStyle/>
          <a:p>
            <a:pPr marL="0" marR="0" lvl="0" indent="0" algn="l" rtl="0">
              <a:spcBef>
                <a:spcPts val="400"/>
              </a:spcBef>
              <a:buSzPct val="25000"/>
              <a:buFont typeface="Arial"/>
              <a:buNone/>
            </a:pPr>
            <a:r>
              <a:rPr lang="x-none" sz="1800" b="0" i="0" u="none" strike="noStrike" cap="none" baseline="0">
                <a:latin typeface="Arial"/>
                <a:ea typeface="Arial"/>
                <a:cs typeface="Arial"/>
                <a:sym typeface="Arial"/>
              </a:rPr>
              <a:t>1-5 byte addresses</a:t>
            </a:r>
          </a:p>
        </p:txBody>
      </p:sp>
      <p:sp>
        <p:nvSpPr>
          <p:cNvPr id="150" name="Shape 150"/>
          <p:cNvSpPr txBox="1"/>
          <p:nvPr/>
        </p:nvSpPr>
        <p:spPr>
          <a:xfrm>
            <a:off x="3884612" y="8685211"/>
            <a:ext cx="2971799" cy="457200"/>
          </a:xfrm>
          <a:prstGeom prst="rect">
            <a:avLst/>
          </a:prstGeom>
          <a:noFill/>
          <a:ln>
            <a:noFill/>
          </a:ln>
        </p:spPr>
        <p:txBody>
          <a:bodyPr lIns="90000" tIns="46800" rIns="90000" bIns="46800" anchor="b" anchorCtr="0">
            <a:spAutoFit/>
          </a:bodyPr>
          <a:lstStyle/>
          <a:p>
            <a:pPr marL="0" marR="0" lvl="0" indent="0" algn="r" rtl="0">
              <a:buSzPct val="25000"/>
              <a:buFont typeface="Arial"/>
              <a:buNone/>
            </a:pPr>
            <a:r>
              <a:rPr lang="x-none" sz="1200" b="0" i="0" u="none" strike="noStrike" cap="none" baseline="0">
                <a:latin typeface="Arial"/>
                <a:ea typeface="Arial"/>
                <a:cs typeface="Arial"/>
                <a:sym typeface="Arial"/>
              </a:rPr>
              <a:t>*</a:t>
            </a:r>
          </a:p>
        </p:txBody>
      </p:sp>
      <p:sp>
        <p:nvSpPr>
          <p:cNvPr id="151" name="Shape 151"/>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a:spLocks noGrp="1" noRot="1" noChangeAspect="1"/>
          </p:cNvSpPr>
          <p:nvPr>
            <p:ph type="sldImg" idx="2"/>
          </p:nvPr>
        </p:nvSpPr>
        <p:spPr>
          <a:xfrm>
            <a:off x="1143000" y="685800"/>
            <a:ext cx="4570499" cy="34275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7" name="Shape 157"/>
          <p:cNvSpPr txBox="1">
            <a:spLocks noGrp="1"/>
          </p:cNvSpPr>
          <p:nvPr>
            <p:ph type="body" idx="1"/>
          </p:nvPr>
        </p:nvSpPr>
        <p:spPr>
          <a:xfrm>
            <a:off x="685800" y="4343400"/>
            <a:ext cx="5484899" cy="4113299"/>
          </a:xfrm>
          <a:prstGeom prst="rect">
            <a:avLst/>
          </a:prstGeom>
        </p:spPr>
        <p:txBody>
          <a:bodyPr lIns="91425" tIns="91425" rIns="91425" bIns="91425" anchor="ctr" anchorCtr="0">
            <a:spAutoFit/>
          </a:bodyPr>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63" name="Shape 163"/>
          <p:cNvSpPr txBox="1">
            <a:spLocks noGrp="1"/>
          </p:cNvSpPr>
          <p:nvPr>
            <p:ph type="body" idx="1"/>
          </p:nvPr>
        </p:nvSpPr>
        <p:spPr>
          <a:xfrm>
            <a:off x="685800" y="4343400"/>
            <a:ext cx="5484812" cy="4113211"/>
          </a:xfrm>
          <a:prstGeom prst="rect">
            <a:avLst/>
          </a:prstGeom>
          <a:noFill/>
          <a:ln>
            <a:noFill/>
          </a:ln>
        </p:spPr>
        <p:txBody>
          <a:bodyPr lIns="90000" tIns="46800" rIns="90000" bIns="46800" anchor="t" anchorCtr="0">
            <a:spAutoFit/>
          </a:bodyPr>
          <a:lstStyle/>
          <a:p>
            <a:pPr marL="0" marR="0" lvl="0" indent="0" algn="l" rtl="0">
              <a:buSzPct val="25000"/>
              <a:buFont typeface="Arial"/>
              <a:buNone/>
            </a:pPr>
            <a:r>
              <a:rPr lang="x-none" sz="1800" b="0" i="0" u="none" strike="noStrike" cap="none" baseline="0"/>
              <a:t>http://en.wikibooks.org/wiki/X86_Assembly/Machine_Language_Conversion#8086_instruction_format_.2816_bit.29</a:t>
            </a:r>
          </a:p>
        </p:txBody>
      </p:sp>
      <p:sp>
        <p:nvSpPr>
          <p:cNvPr id="164" name="Shape 164"/>
          <p:cNvSpPr txBox="1"/>
          <p:nvPr/>
        </p:nvSpPr>
        <p:spPr>
          <a:xfrm>
            <a:off x="3884612" y="8685211"/>
            <a:ext cx="2970211" cy="455612"/>
          </a:xfrm>
          <a:prstGeom prst="rect">
            <a:avLst/>
          </a:prstGeom>
          <a:noFill/>
          <a:ln>
            <a:noFill/>
          </a:ln>
        </p:spPr>
        <p:txBody>
          <a:bodyPr lIns="90000" tIns="46800" rIns="90000" bIns="46800" anchor="b" anchorCtr="0">
            <a:spAutoFit/>
          </a:bodyPr>
          <a:lstStyle/>
          <a:p>
            <a:pPr marL="0" marR="0" lvl="0" indent="0" algn="r" rtl="0">
              <a:buSzPct val="25000"/>
              <a:buFont typeface="Arial"/>
              <a:buNone/>
            </a:pPr>
            <a:r>
              <a:rPr lang="x-none" sz="1200" b="0" i="0" u="none" strike="noStrike" cap="none" baseline="0">
                <a:latin typeface="Arial"/>
                <a:ea typeface="Arial"/>
                <a:cs typeface="Arial"/>
                <a:sym typeface="Arial"/>
              </a:rPr>
              <a:t>*</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72" name="Shape 172"/>
          <p:cNvSpPr txBox="1">
            <a:spLocks noGrp="1"/>
          </p:cNvSpPr>
          <p:nvPr>
            <p:ph type="body" idx="1"/>
          </p:nvPr>
        </p:nvSpPr>
        <p:spPr>
          <a:xfrm>
            <a:off x="685800" y="4343400"/>
            <a:ext cx="5484812" cy="4113211"/>
          </a:xfrm>
          <a:prstGeom prst="rect">
            <a:avLst/>
          </a:prstGeom>
          <a:noFill/>
          <a:ln>
            <a:noFill/>
          </a:ln>
        </p:spPr>
        <p:txBody>
          <a:bodyPr lIns="90000" tIns="46800" rIns="90000" bIns="46800" anchor="t" anchorCtr="0">
            <a:spAutoFit/>
          </a:bodyPr>
          <a:lstStyle/>
          <a:p>
            <a:pPr marL="0" marR="0" lvl="0" indent="0" algn="l" rtl="0">
              <a:buSzPct val="25000"/>
              <a:buFont typeface="Arial"/>
              <a:buNone/>
            </a:pPr>
            <a:r>
              <a:rPr lang="x-none" sz="1800" b="0" i="0" u="none" strike="noStrike" cap="none" baseline="0"/>
              <a:t>http://en.wikibooks.org/wiki/X86_Assembly/Machine_Language_Conversion#8086_instruction_format_.2816_bit.29</a:t>
            </a:r>
          </a:p>
          <a:p>
            <a:endParaRPr/>
          </a:p>
          <a:p>
            <a:pPr marL="0" marR="0" lvl="0" indent="0" algn="l" rtl="0">
              <a:buSzPct val="25000"/>
              <a:buFont typeface="Arial"/>
              <a:buNone/>
            </a:pPr>
            <a:r>
              <a:rPr lang="x-none" sz="1800" b="0" i="0" u="none" strike="noStrike" cap="none" baseline="0"/>
              <a:t>r/m	Operand address</a:t>
            </a:r>
          </a:p>
          <a:p>
            <a:pPr marL="0" marR="0" lvl="0" indent="0" algn="l" rtl="0">
              <a:buSzPct val="25000"/>
              <a:buFont typeface="Arial"/>
              <a:buNone/>
            </a:pPr>
            <a:r>
              <a:rPr lang="x-none" sz="1800" b="0" i="0" u="none" strike="noStrike" cap="none" baseline="0"/>
              <a:t>000	(BX) + (SI) + displacement (0, 1 or 2 bytes long)</a:t>
            </a:r>
          </a:p>
          <a:p>
            <a:pPr marL="0" marR="0" lvl="0" indent="0" algn="l" rtl="0">
              <a:buSzPct val="25000"/>
              <a:buFont typeface="Arial"/>
              <a:buNone/>
            </a:pPr>
            <a:r>
              <a:rPr lang="x-none" sz="1800" b="0" i="0" u="none" strike="noStrike" cap="none" baseline="0"/>
              <a:t>001	(BX) + (DI) + displacement (0, 1 or 2 bytes long)</a:t>
            </a:r>
          </a:p>
          <a:p>
            <a:pPr marL="0" marR="0" lvl="0" indent="0" algn="l" rtl="0">
              <a:buSzPct val="25000"/>
              <a:buFont typeface="Arial"/>
              <a:buNone/>
            </a:pPr>
            <a:r>
              <a:rPr lang="x-none" sz="1800" b="0" i="0" u="none" strike="noStrike" cap="none" baseline="0"/>
              <a:t>010	(BP) + (SI) + displacement (0, 1 or 2 bytes long)</a:t>
            </a:r>
          </a:p>
          <a:p>
            <a:pPr marL="0" marR="0" lvl="0" indent="0" algn="l" rtl="0">
              <a:buSzPct val="25000"/>
              <a:buFont typeface="Arial"/>
              <a:buNone/>
            </a:pPr>
            <a:r>
              <a:rPr lang="x-none" sz="1800" b="0" i="0" u="none" strike="noStrike" cap="none" baseline="0"/>
              <a:t>011	(BP) + (DI) + displacement (0, 1 or 2 bytes long)</a:t>
            </a:r>
          </a:p>
          <a:p>
            <a:pPr marL="0" marR="0" lvl="0" indent="0" algn="l" rtl="0">
              <a:buSzPct val="25000"/>
              <a:buFont typeface="Arial"/>
              <a:buNone/>
            </a:pPr>
            <a:r>
              <a:rPr lang="x-none" sz="1800" b="0" i="0" u="none" strike="noStrike" cap="none" baseline="0"/>
              <a:t>100	(SI) + displacement (0, 1 or 2 bytes long)</a:t>
            </a:r>
          </a:p>
          <a:p>
            <a:pPr marL="0" marR="0" lvl="0" indent="0" algn="l" rtl="0">
              <a:buSzPct val="25000"/>
              <a:buFont typeface="Arial"/>
              <a:buNone/>
            </a:pPr>
            <a:r>
              <a:rPr lang="x-none" sz="1800" b="0" i="0" u="none" strike="noStrike" cap="none" baseline="0"/>
              <a:t>101	(DI) + displacement (0, 1 or 2 bytes long)</a:t>
            </a:r>
          </a:p>
          <a:p>
            <a:pPr marL="0" marR="0" lvl="0" indent="0" algn="l" rtl="0">
              <a:buSzPct val="25000"/>
              <a:buFont typeface="Arial"/>
              <a:buNone/>
            </a:pPr>
            <a:r>
              <a:rPr lang="x-none" sz="1800" b="0" i="0" u="none" strike="noStrike" cap="none" baseline="0"/>
              <a:t>110	(BP) + displacement unless mod = 00 (see mod table)</a:t>
            </a:r>
          </a:p>
          <a:p>
            <a:pPr marL="0" marR="0" lvl="0" indent="0" algn="l" rtl="0">
              <a:buSzPct val="25000"/>
              <a:buFont typeface="Arial"/>
              <a:buNone/>
            </a:pPr>
            <a:r>
              <a:rPr lang="x-none" sz="1800" b="0" i="0" u="none" strike="noStrike" cap="none" baseline="0"/>
              <a:t>111	(BX) + displacement (0, 1 or 2 bytes long)</a:t>
            </a:r>
          </a:p>
          <a:p>
            <a:endParaRPr/>
          </a:p>
        </p:txBody>
      </p:sp>
      <p:sp>
        <p:nvSpPr>
          <p:cNvPr id="173" name="Shape 173"/>
          <p:cNvSpPr txBox="1"/>
          <p:nvPr/>
        </p:nvSpPr>
        <p:spPr>
          <a:xfrm>
            <a:off x="3884612" y="8685211"/>
            <a:ext cx="2970211" cy="455612"/>
          </a:xfrm>
          <a:prstGeom prst="rect">
            <a:avLst/>
          </a:prstGeom>
          <a:noFill/>
          <a:ln>
            <a:noFill/>
          </a:ln>
        </p:spPr>
        <p:txBody>
          <a:bodyPr lIns="90000" tIns="46800" rIns="90000" bIns="46800" anchor="b" anchorCtr="0">
            <a:spAutoFit/>
          </a:bodyPr>
          <a:lstStyle/>
          <a:p>
            <a:pPr marL="0" marR="0" lvl="0" indent="0" algn="r" rtl="0">
              <a:buSzPct val="25000"/>
              <a:buFont typeface="Arial"/>
              <a:buNone/>
            </a:pPr>
            <a:r>
              <a:rPr lang="x-none" sz="1200" b="0" i="0" u="none" strike="noStrike" cap="none" baseline="0">
                <a:latin typeface="Arial"/>
                <a:ea typeface="Arial"/>
                <a:cs typeface="Arial"/>
                <a:sym typeface="Arial"/>
              </a:rPr>
              <a:t>*</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Shape 178"/>
          <p:cNvSpPr txBox="1"/>
          <p:nvPr/>
        </p:nvSpPr>
        <p:spPr>
          <a:xfrm>
            <a:off x="3884612" y="8685211"/>
            <a:ext cx="2970211" cy="455612"/>
          </a:xfrm>
          <a:prstGeom prst="rect">
            <a:avLst/>
          </a:prstGeom>
          <a:noFill/>
          <a:ln>
            <a:noFill/>
          </a:ln>
        </p:spPr>
        <p:txBody>
          <a:bodyPr lIns="90000" tIns="46800" rIns="90000" bIns="46800" anchor="b" anchorCtr="0">
            <a:spAutoFit/>
          </a:bodyPr>
          <a:lstStyle/>
          <a:p>
            <a:pPr marL="0" marR="0" lvl="0" indent="0" algn="r" rtl="0">
              <a:buSzPct val="25000"/>
              <a:buFont typeface="Arial"/>
              <a:buNone/>
            </a:pPr>
            <a:r>
              <a:rPr lang="x-none" sz="1200" b="0" i="0" u="none" strike="noStrike" cap="none" baseline="0">
                <a:latin typeface="Arial"/>
                <a:ea typeface="Arial"/>
                <a:cs typeface="Arial"/>
                <a:sym typeface="Arial"/>
              </a:rPr>
              <a:t>*</a:t>
            </a:r>
          </a:p>
        </p:txBody>
      </p:sp>
      <p:sp>
        <p:nvSpPr>
          <p:cNvPr id="179" name="Shape 17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a:noFill/>
          </a:ln>
        </p:spPr>
      </p:sp>
      <p:sp>
        <p:nvSpPr>
          <p:cNvPr id="180" name="Shape 180"/>
          <p:cNvSpPr txBox="1">
            <a:spLocks noGrp="1"/>
          </p:cNvSpPr>
          <p:nvPr>
            <p:ph type="body" idx="1"/>
          </p:nvPr>
        </p:nvSpPr>
        <p:spPr>
          <a:xfrm>
            <a:off x="685800" y="4343400"/>
            <a:ext cx="5486399" cy="4208462"/>
          </a:xfrm>
          <a:prstGeom prst="rect">
            <a:avLst/>
          </a:prstGeom>
          <a:noFill/>
          <a:ln>
            <a:noFill/>
          </a:ln>
        </p:spPr>
        <p:txBody>
          <a:bodyPr lIns="90000" tIns="46800" rIns="90000" bIns="46800" anchor="ctr" anchorCtr="0">
            <a:spAutoFit/>
          </a:bodyPr>
          <a:lstStyle/>
          <a:p>
            <a:pPr marL="0" marR="0" lvl="0" indent="0" algn="l" rtl="0">
              <a:buSzPct val="25000"/>
              <a:buFont typeface="Arial"/>
              <a:buNone/>
            </a:pPr>
            <a:r>
              <a:rPr lang="x-none" sz="1800" b="0" i="0" u="none" strike="noStrike" cap="none" baseline="0"/>
              <a:t>http://en.wikibooks.org/wiki/X86_Assembly/Machine_Language_Conversion#8086_instruction_format_.2816_bit.29</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pPr>
              <a:buNone/>
            </a:pPr>
            <a:r>
              <a:rPr lang="x-none" sz="1100" u="sng">
                <a:solidFill>
                  <a:schemeClr val="hlink"/>
                </a:solidFill>
                <a:hlinkClick r:id="rId3"/>
              </a:rPr>
              <a:t>http://www4.wittenberg.edu/academics/mathcomp/shelburne/comp255/notes/Intel80x86Overview.html</a:t>
            </a:r>
          </a:p>
        </p:txBody>
      </p:sp>
      <p:sp>
        <p:nvSpPr>
          <p:cNvPr id="69" name="Shape 69"/>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75" name="Shape 75"/>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txBox="1">
            <a:spLocks noGrp="1"/>
          </p:cNvSpPr>
          <p:nvPr>
            <p:ph type="body" idx="1"/>
          </p:nvPr>
        </p:nvSpPr>
        <p:spPr>
          <a:xfrm>
            <a:off x="685800" y="4343400"/>
            <a:ext cx="5484899" cy="4113299"/>
          </a:xfrm>
          <a:prstGeom prst="rect">
            <a:avLst/>
          </a:prstGeom>
        </p:spPr>
        <p:txBody>
          <a:bodyPr lIns="91425" tIns="91425" rIns="91425" bIns="91425" anchor="ctr" anchorCtr="0">
            <a:spAutoFit/>
          </a:bodyPr>
          <a:lstStyle/>
          <a:p>
            <a:pPr lvl="0" rtl="0">
              <a:buNone/>
            </a:pPr>
            <a:r>
              <a:rPr lang="x-none" sz="1100" u="sng">
                <a:solidFill>
                  <a:schemeClr val="hlink"/>
                </a:solidFill>
                <a:hlinkClick r:id="rId3"/>
              </a:rPr>
              <a:t>http://en.wikipedia.org/wiki/X86</a:t>
            </a:r>
          </a:p>
        </p:txBody>
      </p:sp>
      <p:sp>
        <p:nvSpPr>
          <p:cNvPr id="81" name="Shape 81"/>
          <p:cNvSpPr>
            <a:spLocks noGrp="1" noRot="1" noChangeAspect="1"/>
          </p:cNvSpPr>
          <p:nvPr>
            <p:ph type="sldImg" idx="2"/>
          </p:nvPr>
        </p:nvSpPr>
        <p:spPr>
          <a:xfrm>
            <a:off x="1143000" y="685800"/>
            <a:ext cx="4570499" cy="34275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88" name="Shape 88"/>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94" name="Shape 94"/>
          <p:cNvSpPr txBox="1">
            <a:spLocks noGrp="1"/>
          </p:cNvSpPr>
          <p:nvPr>
            <p:ph type="body" idx="1"/>
          </p:nvPr>
        </p:nvSpPr>
        <p:spPr>
          <a:xfrm>
            <a:off x="685800" y="4343400"/>
            <a:ext cx="5484812" cy="4113211"/>
          </a:xfrm>
          <a:prstGeom prst="rect">
            <a:avLst/>
          </a:prstGeom>
          <a:noFill/>
          <a:ln>
            <a:noFill/>
          </a:ln>
        </p:spPr>
        <p:txBody>
          <a:bodyPr lIns="90000" tIns="46800" rIns="90000" bIns="46800" anchor="t" anchorCtr="0">
            <a:spAutoFit/>
          </a:bodyPr>
          <a:lstStyle/>
          <a:p>
            <a:pPr marL="0" marR="0" lvl="0" indent="0" algn="l" rtl="0">
              <a:buSzPct val="25000"/>
              <a:buFont typeface="Arial"/>
              <a:buNone/>
            </a:pPr>
            <a:r>
              <a:rPr lang="x-none" sz="1800" b="0" i="0" u="none" strike="noStrike" cap="none" baseline="0"/>
              <a:t>Image courtesy of http://www.cs.virginia.edu/~evans/cs216/guides/x86.html</a:t>
            </a:r>
          </a:p>
        </p:txBody>
      </p:sp>
      <p:sp>
        <p:nvSpPr>
          <p:cNvPr id="95" name="Shape 95"/>
          <p:cNvSpPr txBox="1"/>
          <p:nvPr/>
        </p:nvSpPr>
        <p:spPr>
          <a:xfrm>
            <a:off x="3884612" y="8685211"/>
            <a:ext cx="2970211" cy="455612"/>
          </a:xfrm>
          <a:prstGeom prst="rect">
            <a:avLst/>
          </a:prstGeom>
          <a:noFill/>
          <a:ln>
            <a:noFill/>
          </a:ln>
        </p:spPr>
        <p:txBody>
          <a:bodyPr lIns="90000" tIns="46800" rIns="90000" bIns="46800" anchor="b" anchorCtr="0">
            <a:spAutoFit/>
          </a:bodyPr>
          <a:lstStyle/>
          <a:p>
            <a:pPr marL="0" marR="0" lvl="0" indent="0" algn="r" rtl="0">
              <a:buSzPct val="25000"/>
              <a:buFont typeface="Arial"/>
              <a:buNone/>
            </a:pPr>
            <a:r>
              <a:rPr lang="x-none" sz="1200" b="0" i="0" u="none" strike="noStrike" cap="none" baseline="0">
                <a:latin typeface="Arial"/>
                <a:ea typeface="Arial"/>
                <a:cs typeface="Arial"/>
                <a:sym typeface="Arial"/>
              </a:rPr>
              <a: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101" name="Shape 101"/>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107" name="Shape 107"/>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13" name="Shape 113"/>
          <p:cNvSpPr txBox="1">
            <a:spLocks noGrp="1"/>
          </p:cNvSpPr>
          <p:nvPr>
            <p:ph type="body" idx="1"/>
          </p:nvPr>
        </p:nvSpPr>
        <p:spPr>
          <a:xfrm>
            <a:off x="685800" y="4343400"/>
            <a:ext cx="5484812" cy="4113211"/>
          </a:xfrm>
          <a:prstGeom prst="rect">
            <a:avLst/>
          </a:prstGeom>
          <a:noFill/>
          <a:ln>
            <a:noFill/>
          </a:ln>
        </p:spPr>
        <p:txBody>
          <a:bodyPr lIns="90000" tIns="46800" rIns="90000" bIns="46800" anchor="t" anchorCtr="0">
            <a:spAutoFit/>
          </a:bodyPr>
          <a:lstStyle/>
          <a:p>
            <a:pPr marL="0" marR="0" lvl="0" indent="0" algn="l" rtl="0">
              <a:buSzPct val="25000"/>
              <a:buFont typeface="Arial"/>
              <a:buNone/>
            </a:pPr>
            <a:r>
              <a:rPr lang="x-none" sz="1800" b="0" i="0" u="none" strike="noStrike" cap="none" baseline="0"/>
              <a:t>Images in the public domain, courtesy of wikipedia</a:t>
            </a:r>
          </a:p>
        </p:txBody>
      </p:sp>
      <p:sp>
        <p:nvSpPr>
          <p:cNvPr id="114" name="Shape 114"/>
          <p:cNvSpPr txBox="1"/>
          <p:nvPr/>
        </p:nvSpPr>
        <p:spPr>
          <a:xfrm>
            <a:off x="3884612" y="8685211"/>
            <a:ext cx="2970211" cy="455612"/>
          </a:xfrm>
          <a:prstGeom prst="rect">
            <a:avLst/>
          </a:prstGeom>
          <a:noFill/>
          <a:ln>
            <a:noFill/>
          </a:ln>
        </p:spPr>
        <p:txBody>
          <a:bodyPr lIns="90000" tIns="46800" rIns="90000" bIns="46800" anchor="b" anchorCtr="0">
            <a:spAutoFit/>
          </a:bodyPr>
          <a:lstStyle/>
          <a:p>
            <a:pPr marL="0" marR="0" lvl="0" indent="0" algn="r" rtl="0">
              <a:buSzPct val="25000"/>
              <a:buFont typeface="Arial"/>
              <a:buNone/>
            </a:pPr>
            <a:r>
              <a:rPr lang="x-none" sz="1200" b="0" i="0" u="none" strike="noStrike" cap="none" baseline="0">
                <a:latin typeface="Arial"/>
                <a:ea typeface="Arial"/>
                <a:cs typeface="Arial"/>
                <a:sym typeface="Arial"/>
              </a:rPr>
              <a: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vertTitleAndTx" type="vertTitleAndTx">
  <p:cSld name="vertTitleAndTx">
    <p:spTree>
      <p:nvGrpSpPr>
        <p:cNvPr id="1" name="Shape 21"/>
        <p:cNvGrpSpPr/>
        <p:nvPr/>
      </p:nvGrpSpPr>
      <p:grpSpPr>
        <a:xfrm>
          <a:off x="0" y="0"/>
          <a:ext cx="0" cy="0"/>
          <a:chOff x="0" y="0"/>
          <a:chExt cx="0" cy="0"/>
        </a:xfrm>
      </p:grpSpPr>
      <p:sp>
        <p:nvSpPr>
          <p:cNvPr id="22" name="Shape 22"/>
          <p:cNvSpPr txBox="1">
            <a:spLocks noGrp="1"/>
          </p:cNvSpPr>
          <p:nvPr>
            <p:ph type="title"/>
          </p:nvPr>
        </p:nvSpPr>
        <p:spPr>
          <a:xfrm rot="5400000">
            <a:off x="4859337" y="2303462"/>
            <a:ext cx="5595938" cy="2055813"/>
          </a:xfrm>
          <a:prstGeom prst="rect">
            <a:avLst/>
          </a:prstGeom>
          <a:noFill/>
          <a:ln>
            <a:noFill/>
          </a:ln>
        </p:spPr>
        <p:txBody>
          <a:bodyPr lIns="91425" tIns="91425" rIns="91425" bIns="91425" anchor="t" anchorCtr="0"/>
          <a:lstStyle>
            <a:lvl1pPr algn="l" rtl="0">
              <a:spcBef>
                <a:spcPts val="0"/>
              </a:spcBef>
              <a:spcAft>
                <a:spcPts val="0"/>
              </a:spcAft>
              <a:defRPr sz="4400">
                <a:solidFill>
                  <a:srgbClr val="420000"/>
                </a:solidFill>
                <a:latin typeface="Times New Roman"/>
                <a:ea typeface="Times New Roman"/>
                <a:cs typeface="Times New Roman"/>
                <a:sym typeface="Times New Roman"/>
              </a:defRPr>
            </a:lvl1pPr>
            <a:lvl2pPr algn="l" rtl="0">
              <a:spcBef>
                <a:spcPts val="0"/>
              </a:spcBef>
              <a:spcAft>
                <a:spcPts val="0"/>
              </a:spcAft>
              <a:defRPr sz="4400">
                <a:solidFill>
                  <a:srgbClr val="420000"/>
                </a:solidFill>
                <a:latin typeface="Times New Roman"/>
                <a:ea typeface="Times New Roman"/>
                <a:cs typeface="Times New Roman"/>
                <a:sym typeface="Times New Roman"/>
              </a:defRPr>
            </a:lvl2pPr>
            <a:lvl3pPr algn="l" rtl="0">
              <a:spcBef>
                <a:spcPts val="0"/>
              </a:spcBef>
              <a:spcAft>
                <a:spcPts val="0"/>
              </a:spcAft>
              <a:defRPr sz="4400">
                <a:solidFill>
                  <a:srgbClr val="420000"/>
                </a:solidFill>
                <a:latin typeface="Times New Roman"/>
                <a:ea typeface="Times New Roman"/>
                <a:cs typeface="Times New Roman"/>
                <a:sym typeface="Times New Roman"/>
              </a:defRPr>
            </a:lvl3pPr>
            <a:lvl4pPr algn="l" rtl="0">
              <a:spcBef>
                <a:spcPts val="0"/>
              </a:spcBef>
              <a:spcAft>
                <a:spcPts val="0"/>
              </a:spcAft>
              <a:defRPr sz="4400">
                <a:solidFill>
                  <a:srgbClr val="420000"/>
                </a:solidFill>
                <a:latin typeface="Times New Roman"/>
                <a:ea typeface="Times New Roman"/>
                <a:cs typeface="Times New Roman"/>
                <a:sym typeface="Times New Roman"/>
              </a:defRPr>
            </a:lvl4pPr>
            <a:lvl5pPr algn="l" rtl="0">
              <a:spcBef>
                <a:spcPts val="0"/>
              </a:spcBef>
              <a:spcAft>
                <a:spcPts val="0"/>
              </a:spcAft>
              <a:defRPr sz="4400">
                <a:solidFill>
                  <a:srgbClr val="420000"/>
                </a:solidFill>
                <a:latin typeface="Times New Roman"/>
                <a:ea typeface="Times New Roman"/>
                <a:cs typeface="Times New Roman"/>
                <a:sym typeface="Times New Roman"/>
              </a:defRPr>
            </a:lvl5pPr>
            <a:lvl6pPr marL="457200" algn="l" rtl="0">
              <a:spcBef>
                <a:spcPts val="0"/>
              </a:spcBef>
              <a:spcAft>
                <a:spcPts val="0"/>
              </a:spcAft>
              <a:defRPr sz="4400">
                <a:solidFill>
                  <a:srgbClr val="420000"/>
                </a:solidFill>
                <a:latin typeface="Times New Roman"/>
                <a:ea typeface="Times New Roman"/>
                <a:cs typeface="Times New Roman"/>
                <a:sym typeface="Times New Roman"/>
              </a:defRPr>
            </a:lvl6pPr>
            <a:lvl7pPr marL="914400" algn="l" rtl="0">
              <a:spcBef>
                <a:spcPts val="0"/>
              </a:spcBef>
              <a:spcAft>
                <a:spcPts val="0"/>
              </a:spcAft>
              <a:defRPr sz="4400">
                <a:solidFill>
                  <a:srgbClr val="420000"/>
                </a:solidFill>
                <a:latin typeface="Times New Roman"/>
                <a:ea typeface="Times New Roman"/>
                <a:cs typeface="Times New Roman"/>
                <a:sym typeface="Times New Roman"/>
              </a:defRPr>
            </a:lvl7pPr>
            <a:lvl8pPr marL="1371600" algn="l" rtl="0">
              <a:spcBef>
                <a:spcPts val="0"/>
              </a:spcBef>
              <a:spcAft>
                <a:spcPts val="0"/>
              </a:spcAft>
              <a:defRPr sz="4400">
                <a:solidFill>
                  <a:srgbClr val="420000"/>
                </a:solidFill>
                <a:latin typeface="Times New Roman"/>
                <a:ea typeface="Times New Roman"/>
                <a:cs typeface="Times New Roman"/>
                <a:sym typeface="Times New Roman"/>
              </a:defRPr>
            </a:lvl8pPr>
            <a:lvl9pPr marL="1828800" algn="l" rtl="0">
              <a:spcBef>
                <a:spcPts val="0"/>
              </a:spcBef>
              <a:spcAft>
                <a:spcPts val="0"/>
              </a:spcAft>
              <a:defRPr sz="4400">
                <a:solidFill>
                  <a:srgbClr val="420000"/>
                </a:solidFill>
                <a:latin typeface="Times New Roman"/>
                <a:ea typeface="Times New Roman"/>
                <a:cs typeface="Times New Roman"/>
                <a:sym typeface="Times New Roman"/>
              </a:defRPr>
            </a:lvl9pPr>
          </a:lstStyle>
          <a:p>
            <a:endParaRPr/>
          </a:p>
        </p:txBody>
      </p:sp>
      <p:sp>
        <p:nvSpPr>
          <p:cNvPr id="23" name="Shape 23"/>
          <p:cNvSpPr txBox="1">
            <a:spLocks noGrp="1"/>
          </p:cNvSpPr>
          <p:nvPr>
            <p:ph type="body" idx="1"/>
          </p:nvPr>
        </p:nvSpPr>
        <p:spPr>
          <a:xfrm rot="5400000">
            <a:off x="669131" y="321469"/>
            <a:ext cx="5595938" cy="6019799"/>
          </a:xfrm>
          <a:prstGeom prst="rect">
            <a:avLst/>
          </a:prstGeom>
          <a:noFill/>
          <a:ln>
            <a:noFill/>
          </a:ln>
        </p:spPr>
        <p:txBody>
          <a:bodyPr lIns="91425" tIns="91425" rIns="91425" bIns="91425" anchor="t" anchorCtr="0"/>
          <a:lstStyle>
            <a:lvl1pPr marL="342900" indent="-342900" algn="l" rtl="0">
              <a:spcBef>
                <a:spcPts val="800"/>
              </a:spcBef>
              <a:spcAft>
                <a:spcPts val="0"/>
              </a:spcAft>
              <a:defRPr sz="3200">
                <a:latin typeface="Times New Roman"/>
                <a:ea typeface="Times New Roman"/>
                <a:cs typeface="Times New Roman"/>
                <a:sym typeface="Times New Roman"/>
              </a:defRPr>
            </a:lvl1pPr>
            <a:lvl2pPr marL="742950" indent="-285750" algn="l" rtl="0">
              <a:spcBef>
                <a:spcPts val="700"/>
              </a:spcBef>
              <a:spcAft>
                <a:spcPts val="0"/>
              </a:spcAft>
              <a:defRPr sz="2800">
                <a:latin typeface="Times New Roman"/>
                <a:ea typeface="Times New Roman"/>
                <a:cs typeface="Times New Roman"/>
                <a:sym typeface="Times New Roman"/>
              </a:defRPr>
            </a:lvl2pPr>
            <a:lvl3pPr marL="1143000" indent="-228600" algn="l" rtl="0">
              <a:spcBef>
                <a:spcPts val="600"/>
              </a:spcBef>
              <a:spcAft>
                <a:spcPts val="0"/>
              </a:spcAft>
              <a:defRPr sz="2400">
                <a:latin typeface="Times New Roman"/>
                <a:ea typeface="Times New Roman"/>
                <a:cs typeface="Times New Roman"/>
                <a:sym typeface="Times New Roman"/>
              </a:defRPr>
            </a:lvl3pPr>
            <a:lvl4pPr marL="1600200" indent="-228600" algn="l" rtl="0">
              <a:spcBef>
                <a:spcPts val="500"/>
              </a:spcBef>
              <a:spcAft>
                <a:spcPts val="0"/>
              </a:spcAft>
              <a:defRPr sz="2000">
                <a:latin typeface="Times New Roman"/>
                <a:ea typeface="Times New Roman"/>
                <a:cs typeface="Times New Roman"/>
                <a:sym typeface="Times New Roman"/>
              </a:defRPr>
            </a:lvl4pPr>
            <a:lvl5pPr marL="2057400" indent="-228600" algn="l" rtl="0">
              <a:spcBef>
                <a:spcPts val="500"/>
              </a:spcBef>
              <a:spcAft>
                <a:spcPts val="0"/>
              </a:spcAft>
              <a:defRPr sz="2000">
                <a:latin typeface="Times New Roman"/>
                <a:ea typeface="Times New Roman"/>
                <a:cs typeface="Times New Roman"/>
                <a:sym typeface="Times New Roman"/>
              </a:defRPr>
            </a:lvl5pPr>
            <a:lvl6pPr marL="2514600" indent="-228600" algn="l" rtl="0">
              <a:spcBef>
                <a:spcPts val="500"/>
              </a:spcBef>
              <a:spcAft>
                <a:spcPts val="0"/>
              </a:spcAft>
              <a:defRPr sz="2000">
                <a:latin typeface="Times New Roman"/>
                <a:ea typeface="Times New Roman"/>
                <a:cs typeface="Times New Roman"/>
                <a:sym typeface="Times New Roman"/>
              </a:defRPr>
            </a:lvl6pPr>
            <a:lvl7pPr marL="2971800" indent="-228600" algn="l" rtl="0">
              <a:spcBef>
                <a:spcPts val="500"/>
              </a:spcBef>
              <a:spcAft>
                <a:spcPts val="0"/>
              </a:spcAft>
              <a:defRPr sz="2000">
                <a:latin typeface="Times New Roman"/>
                <a:ea typeface="Times New Roman"/>
                <a:cs typeface="Times New Roman"/>
                <a:sym typeface="Times New Roman"/>
              </a:defRPr>
            </a:lvl7pPr>
            <a:lvl8pPr marL="3429000" indent="-228600" algn="l" rtl="0">
              <a:spcBef>
                <a:spcPts val="500"/>
              </a:spcBef>
              <a:spcAft>
                <a:spcPts val="0"/>
              </a:spcAft>
              <a:defRPr sz="2000">
                <a:latin typeface="Times New Roman"/>
                <a:ea typeface="Times New Roman"/>
                <a:cs typeface="Times New Roman"/>
                <a:sym typeface="Times New Roman"/>
              </a:defRPr>
            </a:lvl8pPr>
            <a:lvl9pPr marL="3886200" indent="-228600" algn="l" rtl="0">
              <a:spcBef>
                <a:spcPts val="500"/>
              </a:spcBef>
              <a:spcAft>
                <a:spcPts val="0"/>
              </a:spcAft>
              <a:defRPr sz="2000">
                <a:latin typeface="Times New Roman"/>
                <a:ea typeface="Times New Roman"/>
                <a:cs typeface="Times New Roman"/>
                <a:sym typeface="Times New Roman"/>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obj" type="obj">
  <p:cSld name="obj">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457200" y="533400"/>
            <a:ext cx="8228012" cy="1141411"/>
          </a:xfrm>
          <a:prstGeom prst="rect">
            <a:avLst/>
          </a:prstGeom>
          <a:noFill/>
          <a:ln>
            <a:noFill/>
          </a:ln>
        </p:spPr>
        <p:txBody>
          <a:bodyPr lIns="91425" tIns="91425" rIns="91425" bIns="91425" anchor="t" anchorCtr="0"/>
          <a:lstStyle>
            <a:lvl1pPr algn="l" rtl="0">
              <a:spcBef>
                <a:spcPts val="0"/>
              </a:spcBef>
              <a:spcAft>
                <a:spcPts val="0"/>
              </a:spcAft>
              <a:defRPr sz="4400">
                <a:solidFill>
                  <a:srgbClr val="420000"/>
                </a:solidFill>
                <a:latin typeface="Times New Roman"/>
                <a:ea typeface="Times New Roman"/>
                <a:cs typeface="Times New Roman"/>
                <a:sym typeface="Times New Roman"/>
              </a:defRPr>
            </a:lvl1pPr>
            <a:lvl2pPr algn="l" rtl="0">
              <a:spcBef>
                <a:spcPts val="0"/>
              </a:spcBef>
              <a:spcAft>
                <a:spcPts val="0"/>
              </a:spcAft>
              <a:defRPr sz="4400">
                <a:solidFill>
                  <a:srgbClr val="420000"/>
                </a:solidFill>
                <a:latin typeface="Times New Roman"/>
                <a:ea typeface="Times New Roman"/>
                <a:cs typeface="Times New Roman"/>
                <a:sym typeface="Times New Roman"/>
              </a:defRPr>
            </a:lvl2pPr>
            <a:lvl3pPr algn="l" rtl="0">
              <a:spcBef>
                <a:spcPts val="0"/>
              </a:spcBef>
              <a:spcAft>
                <a:spcPts val="0"/>
              </a:spcAft>
              <a:defRPr sz="4400">
                <a:solidFill>
                  <a:srgbClr val="420000"/>
                </a:solidFill>
                <a:latin typeface="Times New Roman"/>
                <a:ea typeface="Times New Roman"/>
                <a:cs typeface="Times New Roman"/>
                <a:sym typeface="Times New Roman"/>
              </a:defRPr>
            </a:lvl3pPr>
            <a:lvl4pPr algn="l" rtl="0">
              <a:spcBef>
                <a:spcPts val="0"/>
              </a:spcBef>
              <a:spcAft>
                <a:spcPts val="0"/>
              </a:spcAft>
              <a:defRPr sz="4400">
                <a:solidFill>
                  <a:srgbClr val="420000"/>
                </a:solidFill>
                <a:latin typeface="Times New Roman"/>
                <a:ea typeface="Times New Roman"/>
                <a:cs typeface="Times New Roman"/>
                <a:sym typeface="Times New Roman"/>
              </a:defRPr>
            </a:lvl4pPr>
            <a:lvl5pPr algn="l" rtl="0">
              <a:spcBef>
                <a:spcPts val="0"/>
              </a:spcBef>
              <a:spcAft>
                <a:spcPts val="0"/>
              </a:spcAft>
              <a:defRPr sz="4400">
                <a:solidFill>
                  <a:srgbClr val="420000"/>
                </a:solidFill>
                <a:latin typeface="Times New Roman"/>
                <a:ea typeface="Times New Roman"/>
                <a:cs typeface="Times New Roman"/>
                <a:sym typeface="Times New Roman"/>
              </a:defRPr>
            </a:lvl5pPr>
            <a:lvl6pPr marL="457200" algn="l" rtl="0">
              <a:spcBef>
                <a:spcPts val="0"/>
              </a:spcBef>
              <a:spcAft>
                <a:spcPts val="0"/>
              </a:spcAft>
              <a:defRPr sz="4400">
                <a:solidFill>
                  <a:srgbClr val="420000"/>
                </a:solidFill>
                <a:latin typeface="Times New Roman"/>
                <a:ea typeface="Times New Roman"/>
                <a:cs typeface="Times New Roman"/>
                <a:sym typeface="Times New Roman"/>
              </a:defRPr>
            </a:lvl6pPr>
            <a:lvl7pPr marL="914400" algn="l" rtl="0">
              <a:spcBef>
                <a:spcPts val="0"/>
              </a:spcBef>
              <a:spcAft>
                <a:spcPts val="0"/>
              </a:spcAft>
              <a:defRPr sz="4400">
                <a:solidFill>
                  <a:srgbClr val="420000"/>
                </a:solidFill>
                <a:latin typeface="Times New Roman"/>
                <a:ea typeface="Times New Roman"/>
                <a:cs typeface="Times New Roman"/>
                <a:sym typeface="Times New Roman"/>
              </a:defRPr>
            </a:lvl7pPr>
            <a:lvl8pPr marL="1371600" algn="l" rtl="0">
              <a:spcBef>
                <a:spcPts val="0"/>
              </a:spcBef>
              <a:spcAft>
                <a:spcPts val="0"/>
              </a:spcAft>
              <a:defRPr sz="4400">
                <a:solidFill>
                  <a:srgbClr val="420000"/>
                </a:solidFill>
                <a:latin typeface="Times New Roman"/>
                <a:ea typeface="Times New Roman"/>
                <a:cs typeface="Times New Roman"/>
                <a:sym typeface="Times New Roman"/>
              </a:defRPr>
            </a:lvl8pPr>
            <a:lvl9pPr marL="1828800" algn="l" rtl="0">
              <a:spcBef>
                <a:spcPts val="0"/>
              </a:spcBef>
              <a:spcAft>
                <a:spcPts val="0"/>
              </a:spcAft>
              <a:defRPr sz="4400">
                <a:solidFill>
                  <a:srgbClr val="42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1"/>
          </p:nvPr>
        </p:nvSpPr>
        <p:spPr>
          <a:xfrm>
            <a:off x="457200" y="1828800"/>
            <a:ext cx="8228012" cy="4300536"/>
          </a:xfrm>
          <a:prstGeom prst="rect">
            <a:avLst/>
          </a:prstGeom>
          <a:noFill/>
          <a:ln>
            <a:noFill/>
          </a:ln>
        </p:spPr>
        <p:txBody>
          <a:bodyPr lIns="91425" tIns="91425" rIns="91425" bIns="91425" anchor="t" anchorCtr="0"/>
          <a:lstStyle>
            <a:lvl1pPr marL="342900" indent="-342900" algn="l" rtl="0">
              <a:spcBef>
                <a:spcPts val="800"/>
              </a:spcBef>
              <a:spcAft>
                <a:spcPts val="0"/>
              </a:spcAft>
              <a:defRPr sz="3200">
                <a:latin typeface="Times New Roman"/>
                <a:ea typeface="Times New Roman"/>
                <a:cs typeface="Times New Roman"/>
                <a:sym typeface="Times New Roman"/>
              </a:defRPr>
            </a:lvl1pPr>
            <a:lvl2pPr marL="742950" indent="-285750" algn="l" rtl="0">
              <a:spcBef>
                <a:spcPts val="700"/>
              </a:spcBef>
              <a:spcAft>
                <a:spcPts val="0"/>
              </a:spcAft>
              <a:defRPr sz="2800">
                <a:latin typeface="Times New Roman"/>
                <a:ea typeface="Times New Roman"/>
                <a:cs typeface="Times New Roman"/>
                <a:sym typeface="Times New Roman"/>
              </a:defRPr>
            </a:lvl2pPr>
            <a:lvl3pPr marL="1143000" indent="-228600" algn="l" rtl="0">
              <a:spcBef>
                <a:spcPts val="600"/>
              </a:spcBef>
              <a:spcAft>
                <a:spcPts val="0"/>
              </a:spcAft>
              <a:defRPr sz="2400">
                <a:latin typeface="Times New Roman"/>
                <a:ea typeface="Times New Roman"/>
                <a:cs typeface="Times New Roman"/>
                <a:sym typeface="Times New Roman"/>
              </a:defRPr>
            </a:lvl3pPr>
            <a:lvl4pPr marL="1600200" indent="-228600" algn="l" rtl="0">
              <a:spcBef>
                <a:spcPts val="500"/>
              </a:spcBef>
              <a:spcAft>
                <a:spcPts val="0"/>
              </a:spcAft>
              <a:defRPr sz="2000">
                <a:latin typeface="Times New Roman"/>
                <a:ea typeface="Times New Roman"/>
                <a:cs typeface="Times New Roman"/>
                <a:sym typeface="Times New Roman"/>
              </a:defRPr>
            </a:lvl4pPr>
            <a:lvl5pPr marL="2057400" indent="-228600" algn="l" rtl="0">
              <a:spcBef>
                <a:spcPts val="500"/>
              </a:spcBef>
              <a:spcAft>
                <a:spcPts val="0"/>
              </a:spcAft>
              <a:defRPr sz="2000">
                <a:latin typeface="Times New Roman"/>
                <a:ea typeface="Times New Roman"/>
                <a:cs typeface="Times New Roman"/>
                <a:sym typeface="Times New Roman"/>
              </a:defRPr>
            </a:lvl5pPr>
            <a:lvl6pPr marL="2514600" indent="-228600" algn="l" rtl="0">
              <a:spcBef>
                <a:spcPts val="500"/>
              </a:spcBef>
              <a:spcAft>
                <a:spcPts val="0"/>
              </a:spcAft>
              <a:defRPr sz="2000">
                <a:latin typeface="Times New Roman"/>
                <a:ea typeface="Times New Roman"/>
                <a:cs typeface="Times New Roman"/>
                <a:sym typeface="Times New Roman"/>
              </a:defRPr>
            </a:lvl6pPr>
            <a:lvl7pPr marL="2971800" indent="-228600" algn="l" rtl="0">
              <a:spcBef>
                <a:spcPts val="500"/>
              </a:spcBef>
              <a:spcAft>
                <a:spcPts val="0"/>
              </a:spcAft>
              <a:defRPr sz="2000">
                <a:latin typeface="Times New Roman"/>
                <a:ea typeface="Times New Roman"/>
                <a:cs typeface="Times New Roman"/>
                <a:sym typeface="Times New Roman"/>
              </a:defRPr>
            </a:lvl7pPr>
            <a:lvl8pPr marL="3429000" indent="-228600" algn="l" rtl="0">
              <a:spcBef>
                <a:spcPts val="500"/>
              </a:spcBef>
              <a:spcAft>
                <a:spcPts val="0"/>
              </a:spcAft>
              <a:defRPr sz="2000">
                <a:latin typeface="Times New Roman"/>
                <a:ea typeface="Times New Roman"/>
                <a:cs typeface="Times New Roman"/>
                <a:sym typeface="Times New Roman"/>
              </a:defRPr>
            </a:lvl8pPr>
            <a:lvl9pPr marL="3886200" indent="-228600" algn="l" rtl="0">
              <a:spcBef>
                <a:spcPts val="500"/>
              </a:spcBef>
              <a:spcAft>
                <a:spcPts val="0"/>
              </a:spcAft>
              <a:defRPr sz="2000">
                <a:latin typeface="Times New Roman"/>
                <a:ea typeface="Times New Roman"/>
                <a:cs typeface="Times New Roman"/>
                <a:sym typeface="Times New Roman"/>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54"/>
        <p:cNvGrpSpPr/>
        <p:nvPr/>
      </p:nvGrpSpPr>
      <p:grpSpPr>
        <a:xfrm>
          <a:off x="0" y="0"/>
          <a:ext cx="0" cy="0"/>
          <a:chOff x="0" y="0"/>
          <a:chExt cx="0" cy="0"/>
        </a:xfrm>
      </p:grpSpPr>
      <p:sp>
        <p:nvSpPr>
          <p:cNvPr id="55" name="Shape 55"/>
          <p:cNvSpPr txBox="1">
            <a:spLocks noGrp="1"/>
          </p:cNvSpPr>
          <p:nvPr>
            <p:ph type="ctrTitle"/>
          </p:nvPr>
        </p:nvSpPr>
        <p:spPr>
          <a:xfrm>
            <a:off x="685800" y="2130425"/>
            <a:ext cx="7772400" cy="1470024"/>
          </a:xfrm>
          <a:prstGeom prst="rect">
            <a:avLst/>
          </a:prstGeom>
          <a:noFill/>
          <a:ln>
            <a:noFill/>
          </a:ln>
        </p:spPr>
        <p:txBody>
          <a:bodyPr lIns="91425" tIns="91425" rIns="91425" bIns="91425" anchor="t" anchorCtr="0"/>
          <a:lstStyle>
            <a:lvl1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1pPr>
            <a:lvl2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2pPr>
            <a:lvl3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3pPr>
            <a:lvl4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4pPr>
            <a:lvl5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5pPr>
            <a:lvl6pPr marL="45720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6pPr>
            <a:lvl7pPr marL="91440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7pPr>
            <a:lvl8pPr marL="137160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8pPr>
            <a:lvl9pPr marL="182880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9pPr>
          </a:lstStyle>
          <a:p>
            <a:endParaRPr/>
          </a:p>
        </p:txBody>
      </p:sp>
      <p:sp>
        <p:nvSpPr>
          <p:cNvPr id="56" name="Shape 56"/>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800"/>
              </a:spcBef>
              <a:spcAft>
                <a:spcPts val="0"/>
              </a:spcAft>
              <a:buFont typeface="Times New Roman"/>
              <a:buNone/>
              <a:defRPr sz="3200" b="0" i="0" u="none" strike="noStrike" cap="none" baseline="0">
                <a:latin typeface="Times New Roman"/>
                <a:ea typeface="Times New Roman"/>
                <a:cs typeface="Times New Roman"/>
                <a:sym typeface="Times New Roman"/>
              </a:defRPr>
            </a:lvl1pPr>
            <a:lvl2pPr marL="457200" marR="0" indent="0" algn="ctr" rtl="0">
              <a:spcBef>
                <a:spcPts val="700"/>
              </a:spcBef>
              <a:spcAft>
                <a:spcPts val="0"/>
              </a:spcAft>
              <a:buFont typeface="Times New Roman"/>
              <a:buNone/>
              <a:defRPr sz="2800" b="0" i="0" u="none" strike="noStrike" cap="none" baseline="0">
                <a:latin typeface="Times New Roman"/>
                <a:ea typeface="Times New Roman"/>
                <a:cs typeface="Times New Roman"/>
                <a:sym typeface="Times New Roman"/>
              </a:defRPr>
            </a:lvl2pPr>
            <a:lvl3pPr marL="914400" marR="0" indent="0" algn="ctr" rtl="0">
              <a:spcBef>
                <a:spcPts val="600"/>
              </a:spcBef>
              <a:spcAft>
                <a:spcPts val="0"/>
              </a:spcAft>
              <a:buFont typeface="Times New Roman"/>
              <a:buNone/>
              <a:defRPr sz="2400" b="0" i="0" u="none" strike="noStrike" cap="none" baseline="0">
                <a:latin typeface="Times New Roman"/>
                <a:ea typeface="Times New Roman"/>
                <a:cs typeface="Times New Roman"/>
                <a:sym typeface="Times New Roman"/>
              </a:defRPr>
            </a:lvl3pPr>
            <a:lvl4pPr marL="1371600" marR="0" indent="0" algn="ctr" rtl="0">
              <a:spcBef>
                <a:spcPts val="500"/>
              </a:spcBef>
              <a:spcAft>
                <a:spcPts val="0"/>
              </a:spcAft>
              <a:buFont typeface="Times New Roman"/>
              <a:buNone/>
              <a:defRPr sz="2000" b="0" i="0" u="none" strike="noStrike" cap="none" baseline="0">
                <a:latin typeface="Times New Roman"/>
                <a:ea typeface="Times New Roman"/>
                <a:cs typeface="Times New Roman"/>
                <a:sym typeface="Times New Roman"/>
              </a:defRPr>
            </a:lvl4pPr>
            <a:lvl5pPr marL="1828800" marR="0" indent="0" algn="ctr" rtl="0">
              <a:spcBef>
                <a:spcPts val="500"/>
              </a:spcBef>
              <a:spcAft>
                <a:spcPts val="0"/>
              </a:spcAft>
              <a:buFont typeface="Times New Roman"/>
              <a:buNone/>
              <a:defRPr sz="2000" b="0" i="0" u="none" strike="noStrike" cap="none" baseline="0">
                <a:latin typeface="Times New Roman"/>
                <a:ea typeface="Times New Roman"/>
                <a:cs typeface="Times New Roman"/>
                <a:sym typeface="Times New Roman"/>
              </a:defRPr>
            </a:lvl5pPr>
            <a:lvl6pPr marL="2286000" marR="0" indent="0" algn="ctr" rtl="0">
              <a:spcBef>
                <a:spcPts val="500"/>
              </a:spcBef>
              <a:spcAft>
                <a:spcPts val="0"/>
              </a:spcAft>
              <a:buFont typeface="Times New Roman"/>
              <a:buNone/>
              <a:defRPr sz="2000" b="0" i="0" u="none" strike="noStrike" cap="none" baseline="0">
                <a:latin typeface="Times New Roman"/>
                <a:ea typeface="Times New Roman"/>
                <a:cs typeface="Times New Roman"/>
                <a:sym typeface="Times New Roman"/>
              </a:defRPr>
            </a:lvl6pPr>
            <a:lvl7pPr marL="2743200" marR="0" indent="0" algn="ctr" rtl="0">
              <a:spcBef>
                <a:spcPts val="500"/>
              </a:spcBef>
              <a:spcAft>
                <a:spcPts val="0"/>
              </a:spcAft>
              <a:buFont typeface="Times New Roman"/>
              <a:buNone/>
              <a:defRPr sz="2000" b="0" i="0" u="none" strike="noStrike" cap="none" baseline="0">
                <a:latin typeface="Times New Roman"/>
                <a:ea typeface="Times New Roman"/>
                <a:cs typeface="Times New Roman"/>
                <a:sym typeface="Times New Roman"/>
              </a:defRPr>
            </a:lvl7pPr>
            <a:lvl8pPr marL="3200400" marR="0" indent="0" algn="ctr" rtl="0">
              <a:spcBef>
                <a:spcPts val="500"/>
              </a:spcBef>
              <a:spcAft>
                <a:spcPts val="0"/>
              </a:spcAft>
              <a:buFont typeface="Times New Roman"/>
              <a:buNone/>
              <a:defRPr sz="2000" b="0" i="0" u="none" strike="noStrike" cap="none" baseline="0">
                <a:latin typeface="Times New Roman"/>
                <a:ea typeface="Times New Roman"/>
                <a:cs typeface="Times New Roman"/>
                <a:sym typeface="Times New Roman"/>
              </a:defRPr>
            </a:lvl8pPr>
            <a:lvl9pPr marL="3657600" marR="0" indent="0" algn="ctr" rtl="0">
              <a:spcBef>
                <a:spcPts val="500"/>
              </a:spcBef>
              <a:spcAft>
                <a:spcPts val="0"/>
              </a:spcAft>
              <a:buFont typeface="Times New Roman"/>
              <a:buNone/>
              <a:defRPr sz="2000" b="0" i="0" u="none" strike="noStrike" cap="none" baseline="0">
                <a:latin typeface="Times New Roman"/>
                <a:ea typeface="Times New Roman"/>
                <a:cs typeface="Times New Roman"/>
                <a:sym typeface="Times New Roman"/>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vertTx" type="vertTx">
  <p:cSld name="vertTx">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457200" y="533400"/>
            <a:ext cx="8228012" cy="1141411"/>
          </a:xfrm>
          <a:prstGeom prst="rect">
            <a:avLst/>
          </a:prstGeom>
          <a:noFill/>
          <a:ln>
            <a:noFill/>
          </a:ln>
        </p:spPr>
        <p:txBody>
          <a:bodyPr lIns="91425" tIns="91425" rIns="91425" bIns="91425" anchor="t" anchorCtr="0"/>
          <a:lstStyle>
            <a:lvl1pPr algn="l" rtl="0">
              <a:spcBef>
                <a:spcPts val="0"/>
              </a:spcBef>
              <a:spcAft>
                <a:spcPts val="0"/>
              </a:spcAft>
              <a:defRPr sz="4400">
                <a:solidFill>
                  <a:srgbClr val="420000"/>
                </a:solidFill>
                <a:latin typeface="Times New Roman"/>
                <a:ea typeface="Times New Roman"/>
                <a:cs typeface="Times New Roman"/>
                <a:sym typeface="Times New Roman"/>
              </a:defRPr>
            </a:lvl1pPr>
            <a:lvl2pPr algn="l" rtl="0">
              <a:spcBef>
                <a:spcPts val="0"/>
              </a:spcBef>
              <a:spcAft>
                <a:spcPts val="0"/>
              </a:spcAft>
              <a:defRPr sz="4400">
                <a:solidFill>
                  <a:srgbClr val="420000"/>
                </a:solidFill>
                <a:latin typeface="Times New Roman"/>
                <a:ea typeface="Times New Roman"/>
                <a:cs typeface="Times New Roman"/>
                <a:sym typeface="Times New Roman"/>
              </a:defRPr>
            </a:lvl2pPr>
            <a:lvl3pPr algn="l" rtl="0">
              <a:spcBef>
                <a:spcPts val="0"/>
              </a:spcBef>
              <a:spcAft>
                <a:spcPts val="0"/>
              </a:spcAft>
              <a:defRPr sz="4400">
                <a:solidFill>
                  <a:srgbClr val="420000"/>
                </a:solidFill>
                <a:latin typeface="Times New Roman"/>
                <a:ea typeface="Times New Roman"/>
                <a:cs typeface="Times New Roman"/>
                <a:sym typeface="Times New Roman"/>
              </a:defRPr>
            </a:lvl3pPr>
            <a:lvl4pPr algn="l" rtl="0">
              <a:spcBef>
                <a:spcPts val="0"/>
              </a:spcBef>
              <a:spcAft>
                <a:spcPts val="0"/>
              </a:spcAft>
              <a:defRPr sz="4400">
                <a:solidFill>
                  <a:srgbClr val="420000"/>
                </a:solidFill>
                <a:latin typeface="Times New Roman"/>
                <a:ea typeface="Times New Roman"/>
                <a:cs typeface="Times New Roman"/>
                <a:sym typeface="Times New Roman"/>
              </a:defRPr>
            </a:lvl4pPr>
            <a:lvl5pPr algn="l" rtl="0">
              <a:spcBef>
                <a:spcPts val="0"/>
              </a:spcBef>
              <a:spcAft>
                <a:spcPts val="0"/>
              </a:spcAft>
              <a:defRPr sz="4400">
                <a:solidFill>
                  <a:srgbClr val="420000"/>
                </a:solidFill>
                <a:latin typeface="Times New Roman"/>
                <a:ea typeface="Times New Roman"/>
                <a:cs typeface="Times New Roman"/>
                <a:sym typeface="Times New Roman"/>
              </a:defRPr>
            </a:lvl5pPr>
            <a:lvl6pPr marL="457200" algn="l" rtl="0">
              <a:spcBef>
                <a:spcPts val="0"/>
              </a:spcBef>
              <a:spcAft>
                <a:spcPts val="0"/>
              </a:spcAft>
              <a:defRPr sz="4400">
                <a:solidFill>
                  <a:srgbClr val="420000"/>
                </a:solidFill>
                <a:latin typeface="Times New Roman"/>
                <a:ea typeface="Times New Roman"/>
                <a:cs typeface="Times New Roman"/>
                <a:sym typeface="Times New Roman"/>
              </a:defRPr>
            </a:lvl6pPr>
            <a:lvl7pPr marL="914400" algn="l" rtl="0">
              <a:spcBef>
                <a:spcPts val="0"/>
              </a:spcBef>
              <a:spcAft>
                <a:spcPts val="0"/>
              </a:spcAft>
              <a:defRPr sz="4400">
                <a:solidFill>
                  <a:srgbClr val="420000"/>
                </a:solidFill>
                <a:latin typeface="Times New Roman"/>
                <a:ea typeface="Times New Roman"/>
                <a:cs typeface="Times New Roman"/>
                <a:sym typeface="Times New Roman"/>
              </a:defRPr>
            </a:lvl7pPr>
            <a:lvl8pPr marL="1371600" algn="l" rtl="0">
              <a:spcBef>
                <a:spcPts val="0"/>
              </a:spcBef>
              <a:spcAft>
                <a:spcPts val="0"/>
              </a:spcAft>
              <a:defRPr sz="4400">
                <a:solidFill>
                  <a:srgbClr val="420000"/>
                </a:solidFill>
                <a:latin typeface="Times New Roman"/>
                <a:ea typeface="Times New Roman"/>
                <a:cs typeface="Times New Roman"/>
                <a:sym typeface="Times New Roman"/>
              </a:defRPr>
            </a:lvl8pPr>
            <a:lvl9pPr marL="1828800" algn="l" rtl="0">
              <a:spcBef>
                <a:spcPts val="0"/>
              </a:spcBef>
              <a:spcAft>
                <a:spcPts val="0"/>
              </a:spcAft>
              <a:defRPr sz="4400">
                <a:solidFill>
                  <a:srgbClr val="42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body" idx="1"/>
          </p:nvPr>
        </p:nvSpPr>
        <p:spPr>
          <a:xfrm rot="5400000">
            <a:off x="2420937" y="-134937"/>
            <a:ext cx="4300536" cy="8228012"/>
          </a:xfrm>
          <a:prstGeom prst="rect">
            <a:avLst/>
          </a:prstGeom>
          <a:noFill/>
          <a:ln>
            <a:noFill/>
          </a:ln>
        </p:spPr>
        <p:txBody>
          <a:bodyPr lIns="91425" tIns="91425" rIns="91425" bIns="91425" anchor="t" anchorCtr="0"/>
          <a:lstStyle>
            <a:lvl1pPr marL="342900" indent="-342900" algn="l" rtl="0">
              <a:spcBef>
                <a:spcPts val="800"/>
              </a:spcBef>
              <a:spcAft>
                <a:spcPts val="0"/>
              </a:spcAft>
              <a:defRPr sz="3200">
                <a:latin typeface="Times New Roman"/>
                <a:ea typeface="Times New Roman"/>
                <a:cs typeface="Times New Roman"/>
                <a:sym typeface="Times New Roman"/>
              </a:defRPr>
            </a:lvl1pPr>
            <a:lvl2pPr marL="742950" indent="-285750" algn="l" rtl="0">
              <a:spcBef>
                <a:spcPts val="700"/>
              </a:spcBef>
              <a:spcAft>
                <a:spcPts val="0"/>
              </a:spcAft>
              <a:defRPr sz="2800">
                <a:latin typeface="Times New Roman"/>
                <a:ea typeface="Times New Roman"/>
                <a:cs typeface="Times New Roman"/>
                <a:sym typeface="Times New Roman"/>
              </a:defRPr>
            </a:lvl2pPr>
            <a:lvl3pPr marL="1143000" indent="-228600" algn="l" rtl="0">
              <a:spcBef>
                <a:spcPts val="600"/>
              </a:spcBef>
              <a:spcAft>
                <a:spcPts val="0"/>
              </a:spcAft>
              <a:defRPr sz="2400">
                <a:latin typeface="Times New Roman"/>
                <a:ea typeface="Times New Roman"/>
                <a:cs typeface="Times New Roman"/>
                <a:sym typeface="Times New Roman"/>
              </a:defRPr>
            </a:lvl3pPr>
            <a:lvl4pPr marL="1600200" indent="-228600" algn="l" rtl="0">
              <a:spcBef>
                <a:spcPts val="500"/>
              </a:spcBef>
              <a:spcAft>
                <a:spcPts val="0"/>
              </a:spcAft>
              <a:defRPr sz="2000">
                <a:latin typeface="Times New Roman"/>
                <a:ea typeface="Times New Roman"/>
                <a:cs typeface="Times New Roman"/>
                <a:sym typeface="Times New Roman"/>
              </a:defRPr>
            </a:lvl4pPr>
            <a:lvl5pPr marL="2057400" indent="-228600" algn="l" rtl="0">
              <a:spcBef>
                <a:spcPts val="500"/>
              </a:spcBef>
              <a:spcAft>
                <a:spcPts val="0"/>
              </a:spcAft>
              <a:defRPr sz="2000">
                <a:latin typeface="Times New Roman"/>
                <a:ea typeface="Times New Roman"/>
                <a:cs typeface="Times New Roman"/>
                <a:sym typeface="Times New Roman"/>
              </a:defRPr>
            </a:lvl5pPr>
            <a:lvl6pPr marL="2514600" indent="-228600" algn="l" rtl="0">
              <a:spcBef>
                <a:spcPts val="500"/>
              </a:spcBef>
              <a:spcAft>
                <a:spcPts val="0"/>
              </a:spcAft>
              <a:defRPr sz="2000">
                <a:latin typeface="Times New Roman"/>
                <a:ea typeface="Times New Roman"/>
                <a:cs typeface="Times New Roman"/>
                <a:sym typeface="Times New Roman"/>
              </a:defRPr>
            </a:lvl6pPr>
            <a:lvl7pPr marL="2971800" indent="-228600" algn="l" rtl="0">
              <a:spcBef>
                <a:spcPts val="500"/>
              </a:spcBef>
              <a:spcAft>
                <a:spcPts val="0"/>
              </a:spcAft>
              <a:defRPr sz="2000">
                <a:latin typeface="Times New Roman"/>
                <a:ea typeface="Times New Roman"/>
                <a:cs typeface="Times New Roman"/>
                <a:sym typeface="Times New Roman"/>
              </a:defRPr>
            </a:lvl7pPr>
            <a:lvl8pPr marL="3429000" indent="-228600" algn="l" rtl="0">
              <a:spcBef>
                <a:spcPts val="500"/>
              </a:spcBef>
              <a:spcAft>
                <a:spcPts val="0"/>
              </a:spcAft>
              <a:defRPr sz="2000">
                <a:latin typeface="Times New Roman"/>
                <a:ea typeface="Times New Roman"/>
                <a:cs typeface="Times New Roman"/>
                <a:sym typeface="Times New Roman"/>
              </a:defRPr>
            </a:lvl8pPr>
            <a:lvl9pPr marL="3886200" indent="-228600" algn="l" rtl="0">
              <a:spcBef>
                <a:spcPts val="500"/>
              </a:spcBef>
              <a:spcAft>
                <a:spcPts val="0"/>
              </a:spcAft>
              <a:defRPr sz="2000">
                <a:latin typeface="Times New Roman"/>
                <a:ea typeface="Times New Roman"/>
                <a:cs typeface="Times New Roman"/>
                <a:sym typeface="Times New Roman"/>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picTx" type="picTx">
  <p:cSld name="picTx">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1792288" y="4800600"/>
            <a:ext cx="5486399" cy="566737"/>
          </a:xfrm>
          <a:prstGeom prst="rect">
            <a:avLst/>
          </a:prstGeom>
          <a:noFill/>
          <a:ln>
            <a:noFill/>
          </a:ln>
        </p:spPr>
        <p:txBody>
          <a:bodyPr lIns="91425" tIns="91425" rIns="91425" bIns="91425" anchor="t" anchorCtr="0"/>
          <a:lstStyle>
            <a:lvl1pPr algn="l" rtl="0">
              <a:defRPr sz="2000" b="1"/>
            </a:lvl1pPr>
            <a:lvl2pPr>
              <a:defRPr/>
            </a:lvl2pPr>
            <a:lvl3pPr>
              <a:defRPr/>
            </a:lvl3pPr>
            <a:lvl4pPr>
              <a:defRPr/>
            </a:lvl4pPr>
            <a:lvl5pPr>
              <a:defRPr/>
            </a:lvl5pPr>
            <a:lvl6pPr>
              <a:defRPr/>
            </a:lvl6pPr>
            <a:lvl7pPr>
              <a:defRPr/>
            </a:lvl7pPr>
            <a:lvl8pPr>
              <a:defRPr/>
            </a:lvl8pPr>
            <a:lvl9pPr>
              <a:defRPr/>
            </a:lvl9pPr>
          </a:lstStyle>
          <a:p>
            <a:endParaRPr/>
          </a:p>
        </p:txBody>
      </p:sp>
      <p:sp>
        <p:nvSpPr>
          <p:cNvPr id="29" name="Shape 29"/>
          <p:cNvSpPr>
            <a:spLocks noGrp="1"/>
          </p:cNvSpPr>
          <p:nvPr>
            <p:ph type="pic" idx="2"/>
          </p:nvPr>
        </p:nvSpPr>
        <p:spPr>
          <a:xfrm>
            <a:off x="1792288" y="612775"/>
            <a:ext cx="5486399" cy="4114800"/>
          </a:xfrm>
          <a:prstGeom prst="rect">
            <a:avLst/>
          </a:prstGeom>
          <a:noFill/>
          <a:ln>
            <a:noFill/>
          </a:ln>
        </p:spPr>
        <p:txBody>
          <a:bodyPr lIns="91425" tIns="91425" rIns="91425" bIns="91425" anchor="t" anchorCtr="0"/>
          <a:lstStyle>
            <a:lvl1pPr marL="0" marR="0" indent="0" algn="l" rtl="0">
              <a:buClr>
                <a:schemeClr val="dk1"/>
              </a:buClr>
              <a:buFont typeface="Times New Roman"/>
              <a:buNone/>
              <a:defRPr sz="3200" b="0" i="0" u="none" strike="noStrike" cap="none" baseline="0">
                <a:solidFill>
                  <a:schemeClr val="dk1"/>
                </a:solidFill>
                <a:latin typeface="Times New Roman"/>
                <a:ea typeface="Times New Roman"/>
                <a:cs typeface="Times New Roman"/>
                <a:sym typeface="Times New Roman"/>
              </a:defRPr>
            </a:lvl1pPr>
            <a:lvl2pPr marL="457200" marR="0" indent="0" algn="l" rtl="0">
              <a:buClr>
                <a:schemeClr val="dk1"/>
              </a:buClr>
              <a:buFont typeface="Times New Roman"/>
              <a:buNone/>
              <a:defRPr sz="2800" b="0" i="0" u="none" strike="noStrike" cap="none" baseline="0">
                <a:solidFill>
                  <a:schemeClr val="dk1"/>
                </a:solidFill>
                <a:latin typeface="Times New Roman"/>
                <a:ea typeface="Times New Roman"/>
                <a:cs typeface="Times New Roman"/>
                <a:sym typeface="Times New Roman"/>
              </a:defRPr>
            </a:lvl2pPr>
            <a:lvl3pPr marL="914400" marR="0" indent="0" algn="l" rtl="0">
              <a:buClr>
                <a:schemeClr val="dk1"/>
              </a:buClr>
              <a:buFont typeface="Times New Roman"/>
              <a:buNone/>
              <a:defRPr sz="2400" b="0" i="0" u="none" strike="noStrike" cap="none" baseline="0">
                <a:solidFill>
                  <a:schemeClr val="dk1"/>
                </a:solidFill>
                <a:latin typeface="Times New Roman"/>
                <a:ea typeface="Times New Roman"/>
                <a:cs typeface="Times New Roman"/>
                <a:sym typeface="Times New Roman"/>
              </a:defRPr>
            </a:lvl3pPr>
            <a:lvl4pPr marL="13716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4pPr>
            <a:lvl5pPr marL="18288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5pPr>
            <a:lvl6pPr marL="22860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6pPr>
            <a:lvl7pPr marL="27432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7pPr>
            <a:lvl8pPr marL="32004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8pPr>
            <a:lvl9pPr marL="36576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30" name="Shape 30"/>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buFont typeface="Times New Roman"/>
              <a:buNone/>
              <a:defRPr sz="1400"/>
            </a:lvl1pPr>
            <a:lvl2pPr marL="457200" indent="0" rtl="0">
              <a:buFont typeface="Times New Roman"/>
              <a:buNone/>
              <a:defRPr sz="1200"/>
            </a:lvl2pPr>
            <a:lvl3pPr marL="914400" indent="0" rtl="0">
              <a:buFont typeface="Times New Roman"/>
              <a:buNone/>
              <a:defRPr sz="1000"/>
            </a:lvl3pPr>
            <a:lvl4pPr marL="1371600" indent="0" rtl="0">
              <a:buFont typeface="Times New Roman"/>
              <a:buNone/>
              <a:defRPr sz="900"/>
            </a:lvl4pPr>
            <a:lvl5pPr marL="1828800" indent="0" rtl="0">
              <a:buFont typeface="Times New Roman"/>
              <a:buNone/>
              <a:defRPr sz="900"/>
            </a:lvl5pPr>
            <a:lvl6pPr marL="2286000" indent="0" rtl="0">
              <a:buFont typeface="Times New Roman"/>
              <a:buNone/>
              <a:defRPr sz="900"/>
            </a:lvl6pPr>
            <a:lvl7pPr marL="2743200" indent="0" rtl="0">
              <a:buFont typeface="Times New Roman"/>
              <a:buNone/>
              <a:defRPr sz="900"/>
            </a:lvl7pPr>
            <a:lvl8pPr marL="3200400" indent="0" rtl="0">
              <a:buFont typeface="Times New Roman"/>
              <a:buNone/>
              <a:defRPr sz="900"/>
            </a:lvl8pPr>
            <a:lvl9pPr marL="3657600" indent="0" rtl="0">
              <a:buFont typeface="Times New Roman"/>
              <a:buNone/>
              <a:defRPr sz="9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bjTx" type="objTx">
  <p:cSld name="objTx">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457200" y="273050"/>
            <a:ext cx="3008313" cy="1162049"/>
          </a:xfrm>
          <a:prstGeom prst="rect">
            <a:avLst/>
          </a:prstGeom>
          <a:noFill/>
          <a:ln>
            <a:noFill/>
          </a:ln>
        </p:spPr>
        <p:txBody>
          <a:bodyPr lIns="91425" tIns="91425" rIns="91425" bIns="91425" anchor="t" anchorCtr="0"/>
          <a:lstStyle>
            <a:lvl1pPr algn="l" rtl="0">
              <a:defRPr sz="2000" b="1"/>
            </a:lvl1pPr>
            <a:lvl2pPr>
              <a:defRPr/>
            </a:lvl2pPr>
            <a:lvl3pPr>
              <a:defRPr/>
            </a:lvl3pPr>
            <a:lvl4pPr>
              <a:defRPr/>
            </a:lvl4pPr>
            <a:lvl5pPr>
              <a:defRPr/>
            </a:lvl5pPr>
            <a:lvl6pPr>
              <a:defRPr/>
            </a:lvl6pPr>
            <a:lvl7pPr>
              <a:defRPr/>
            </a:lvl7pPr>
            <a:lvl8pPr>
              <a:defRPr/>
            </a:lvl8pPr>
            <a:lvl9pPr>
              <a:defRPr/>
            </a:lvl9pPr>
          </a:lstStyle>
          <a:p>
            <a:endParaRPr/>
          </a:p>
        </p:txBody>
      </p:sp>
      <p:sp>
        <p:nvSpPr>
          <p:cNvPr id="33" name="Shape 33"/>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defRPr sz="3200"/>
            </a:lvl1pPr>
            <a:lvl2pPr rtl="0">
              <a:defRPr sz="2800"/>
            </a:lvl2pPr>
            <a:lvl3pPr rtl="0">
              <a:defRPr sz="2400"/>
            </a:lvl3pPr>
            <a:lvl4pPr rtl="0">
              <a:defRPr sz="2000"/>
            </a:lvl4pPr>
            <a:lvl5pPr rtl="0">
              <a:defRPr sz="2000"/>
            </a:lvl5pPr>
            <a:lvl6pPr rtl="0">
              <a:defRPr sz="2000"/>
            </a:lvl6pPr>
            <a:lvl7pPr rtl="0">
              <a:defRPr sz="2000"/>
            </a:lvl7pPr>
            <a:lvl8pPr rtl="0">
              <a:defRPr sz="2000"/>
            </a:lvl8pPr>
            <a:lvl9pPr rtl="0">
              <a:defRPr sz="2000"/>
            </a:lvl9pPr>
          </a:lstStyle>
          <a:p>
            <a:endParaRPr/>
          </a:p>
        </p:txBody>
      </p:sp>
      <p:sp>
        <p:nvSpPr>
          <p:cNvPr id="34" name="Shape 34"/>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buFont typeface="Times New Roman"/>
              <a:buNone/>
              <a:defRPr sz="1400"/>
            </a:lvl1pPr>
            <a:lvl2pPr marL="457200" indent="0" rtl="0">
              <a:buFont typeface="Times New Roman"/>
              <a:buNone/>
              <a:defRPr sz="1200"/>
            </a:lvl2pPr>
            <a:lvl3pPr marL="914400" indent="0" rtl="0">
              <a:buFont typeface="Times New Roman"/>
              <a:buNone/>
              <a:defRPr sz="1000"/>
            </a:lvl3pPr>
            <a:lvl4pPr marL="1371600" indent="0" rtl="0">
              <a:buFont typeface="Times New Roman"/>
              <a:buNone/>
              <a:defRPr sz="900"/>
            </a:lvl4pPr>
            <a:lvl5pPr marL="1828800" indent="0" rtl="0">
              <a:buFont typeface="Times New Roman"/>
              <a:buNone/>
              <a:defRPr sz="900"/>
            </a:lvl5pPr>
            <a:lvl6pPr marL="2286000" indent="0" rtl="0">
              <a:buFont typeface="Times New Roman"/>
              <a:buNone/>
              <a:defRPr sz="900"/>
            </a:lvl6pPr>
            <a:lvl7pPr marL="2743200" indent="0" rtl="0">
              <a:buFont typeface="Times New Roman"/>
              <a:buNone/>
              <a:defRPr sz="900"/>
            </a:lvl7pPr>
            <a:lvl8pPr marL="3200400" indent="0" rtl="0">
              <a:buFont typeface="Times New Roman"/>
              <a:buNone/>
              <a:defRPr sz="900"/>
            </a:lvl8pPr>
            <a:lvl9pPr marL="3657600" indent="0" rtl="0">
              <a:buFont typeface="Times New Roman"/>
              <a:buNone/>
              <a:defRPr sz="9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5"/>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457200" y="533400"/>
            <a:ext cx="8228012" cy="1141411"/>
          </a:xfrm>
          <a:prstGeom prst="rect">
            <a:avLst/>
          </a:prstGeom>
          <a:noFill/>
          <a:ln>
            <a:noFill/>
          </a:ln>
        </p:spPr>
        <p:txBody>
          <a:bodyPr lIns="91425" tIns="91425" rIns="91425" bIns="91425" anchor="t" anchorCtr="0"/>
          <a:lstStyle>
            <a:lvl1pPr algn="l" rtl="0">
              <a:spcBef>
                <a:spcPts val="0"/>
              </a:spcBef>
              <a:spcAft>
                <a:spcPts val="0"/>
              </a:spcAft>
              <a:defRPr sz="4400">
                <a:solidFill>
                  <a:srgbClr val="420000"/>
                </a:solidFill>
                <a:latin typeface="Times New Roman"/>
                <a:ea typeface="Times New Roman"/>
                <a:cs typeface="Times New Roman"/>
                <a:sym typeface="Times New Roman"/>
              </a:defRPr>
            </a:lvl1pPr>
            <a:lvl2pPr algn="l" rtl="0">
              <a:spcBef>
                <a:spcPts val="0"/>
              </a:spcBef>
              <a:spcAft>
                <a:spcPts val="0"/>
              </a:spcAft>
              <a:defRPr sz="4400">
                <a:solidFill>
                  <a:srgbClr val="420000"/>
                </a:solidFill>
                <a:latin typeface="Times New Roman"/>
                <a:ea typeface="Times New Roman"/>
                <a:cs typeface="Times New Roman"/>
                <a:sym typeface="Times New Roman"/>
              </a:defRPr>
            </a:lvl2pPr>
            <a:lvl3pPr algn="l" rtl="0">
              <a:spcBef>
                <a:spcPts val="0"/>
              </a:spcBef>
              <a:spcAft>
                <a:spcPts val="0"/>
              </a:spcAft>
              <a:defRPr sz="4400">
                <a:solidFill>
                  <a:srgbClr val="420000"/>
                </a:solidFill>
                <a:latin typeface="Times New Roman"/>
                <a:ea typeface="Times New Roman"/>
                <a:cs typeface="Times New Roman"/>
                <a:sym typeface="Times New Roman"/>
              </a:defRPr>
            </a:lvl3pPr>
            <a:lvl4pPr algn="l" rtl="0">
              <a:spcBef>
                <a:spcPts val="0"/>
              </a:spcBef>
              <a:spcAft>
                <a:spcPts val="0"/>
              </a:spcAft>
              <a:defRPr sz="4400">
                <a:solidFill>
                  <a:srgbClr val="420000"/>
                </a:solidFill>
                <a:latin typeface="Times New Roman"/>
                <a:ea typeface="Times New Roman"/>
                <a:cs typeface="Times New Roman"/>
                <a:sym typeface="Times New Roman"/>
              </a:defRPr>
            </a:lvl4pPr>
            <a:lvl5pPr algn="l" rtl="0">
              <a:spcBef>
                <a:spcPts val="0"/>
              </a:spcBef>
              <a:spcAft>
                <a:spcPts val="0"/>
              </a:spcAft>
              <a:defRPr sz="4400">
                <a:solidFill>
                  <a:srgbClr val="420000"/>
                </a:solidFill>
                <a:latin typeface="Times New Roman"/>
                <a:ea typeface="Times New Roman"/>
                <a:cs typeface="Times New Roman"/>
                <a:sym typeface="Times New Roman"/>
              </a:defRPr>
            </a:lvl5pPr>
            <a:lvl6pPr marL="457200" algn="l" rtl="0">
              <a:spcBef>
                <a:spcPts val="0"/>
              </a:spcBef>
              <a:spcAft>
                <a:spcPts val="0"/>
              </a:spcAft>
              <a:defRPr sz="4400">
                <a:solidFill>
                  <a:srgbClr val="420000"/>
                </a:solidFill>
                <a:latin typeface="Times New Roman"/>
                <a:ea typeface="Times New Roman"/>
                <a:cs typeface="Times New Roman"/>
                <a:sym typeface="Times New Roman"/>
              </a:defRPr>
            </a:lvl6pPr>
            <a:lvl7pPr marL="914400" algn="l" rtl="0">
              <a:spcBef>
                <a:spcPts val="0"/>
              </a:spcBef>
              <a:spcAft>
                <a:spcPts val="0"/>
              </a:spcAft>
              <a:defRPr sz="4400">
                <a:solidFill>
                  <a:srgbClr val="420000"/>
                </a:solidFill>
                <a:latin typeface="Times New Roman"/>
                <a:ea typeface="Times New Roman"/>
                <a:cs typeface="Times New Roman"/>
                <a:sym typeface="Times New Roman"/>
              </a:defRPr>
            </a:lvl7pPr>
            <a:lvl8pPr marL="1371600" algn="l" rtl="0">
              <a:spcBef>
                <a:spcPts val="0"/>
              </a:spcBef>
              <a:spcAft>
                <a:spcPts val="0"/>
              </a:spcAft>
              <a:defRPr sz="4400">
                <a:solidFill>
                  <a:srgbClr val="420000"/>
                </a:solidFill>
                <a:latin typeface="Times New Roman"/>
                <a:ea typeface="Times New Roman"/>
                <a:cs typeface="Times New Roman"/>
                <a:sym typeface="Times New Roman"/>
              </a:defRPr>
            </a:lvl8pPr>
            <a:lvl9pPr marL="1828800" algn="l" rtl="0">
              <a:spcBef>
                <a:spcPts val="0"/>
              </a:spcBef>
              <a:spcAft>
                <a:spcPts val="0"/>
              </a:spcAft>
              <a:defRPr sz="4400">
                <a:solidFill>
                  <a:srgbClr val="420000"/>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woTxTwoObj" type="twoTxTwoObj">
  <p:cSld name="twoTxTwoObj">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rtl="0">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40" name="Shape 40"/>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buFont typeface="Times New Roman"/>
              <a:buNone/>
              <a:defRPr sz="2400" b="1"/>
            </a:lvl1pPr>
            <a:lvl2pPr marL="457200" indent="0" rtl="0">
              <a:buFont typeface="Times New Roman"/>
              <a:buNone/>
              <a:defRPr sz="2000" b="1"/>
            </a:lvl2pPr>
            <a:lvl3pPr marL="914400" indent="0" rtl="0">
              <a:buFont typeface="Times New Roman"/>
              <a:buNone/>
              <a:defRPr sz="1800" b="1"/>
            </a:lvl3pPr>
            <a:lvl4pPr marL="1371600" indent="0" rtl="0">
              <a:buFont typeface="Times New Roman"/>
              <a:buNone/>
              <a:defRPr sz="1600" b="1"/>
            </a:lvl4pPr>
            <a:lvl5pPr marL="1828800" indent="0" rtl="0">
              <a:buFont typeface="Times New Roman"/>
              <a:buNone/>
              <a:defRPr sz="1600" b="1"/>
            </a:lvl5pPr>
            <a:lvl6pPr marL="2286000" indent="0" rtl="0">
              <a:buFont typeface="Times New Roman"/>
              <a:buNone/>
              <a:defRPr sz="1600" b="1"/>
            </a:lvl6pPr>
            <a:lvl7pPr marL="2743200" indent="0" rtl="0">
              <a:buFont typeface="Times New Roman"/>
              <a:buNone/>
              <a:defRPr sz="1600" b="1"/>
            </a:lvl7pPr>
            <a:lvl8pPr marL="3200400" indent="0" rtl="0">
              <a:buFont typeface="Times New Roman"/>
              <a:buNone/>
              <a:defRPr sz="1600" b="1"/>
            </a:lvl8pPr>
            <a:lvl9pPr marL="3657600" indent="0" rtl="0">
              <a:buFont typeface="Times New Roman"/>
              <a:buNone/>
              <a:defRPr sz="1600" b="1"/>
            </a:lvl9pPr>
          </a:lstStyle>
          <a:p>
            <a:endParaRPr/>
          </a:p>
        </p:txBody>
      </p:sp>
      <p:sp>
        <p:nvSpPr>
          <p:cNvPr id="41" name="Shape 41"/>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
        <p:nvSpPr>
          <p:cNvPr id="42" name="Shape 42"/>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buFont typeface="Times New Roman"/>
              <a:buNone/>
              <a:defRPr sz="2400" b="1"/>
            </a:lvl1pPr>
            <a:lvl2pPr marL="457200" indent="0" rtl="0">
              <a:buFont typeface="Times New Roman"/>
              <a:buNone/>
              <a:defRPr sz="2000" b="1"/>
            </a:lvl2pPr>
            <a:lvl3pPr marL="914400" indent="0" rtl="0">
              <a:buFont typeface="Times New Roman"/>
              <a:buNone/>
              <a:defRPr sz="1800" b="1"/>
            </a:lvl3pPr>
            <a:lvl4pPr marL="1371600" indent="0" rtl="0">
              <a:buFont typeface="Times New Roman"/>
              <a:buNone/>
              <a:defRPr sz="1600" b="1"/>
            </a:lvl4pPr>
            <a:lvl5pPr marL="1828800" indent="0" rtl="0">
              <a:buFont typeface="Times New Roman"/>
              <a:buNone/>
              <a:defRPr sz="1600" b="1"/>
            </a:lvl5pPr>
            <a:lvl6pPr marL="2286000" indent="0" rtl="0">
              <a:buFont typeface="Times New Roman"/>
              <a:buNone/>
              <a:defRPr sz="1600" b="1"/>
            </a:lvl6pPr>
            <a:lvl7pPr marL="2743200" indent="0" rtl="0">
              <a:buFont typeface="Times New Roman"/>
              <a:buNone/>
              <a:defRPr sz="1600" b="1"/>
            </a:lvl7pPr>
            <a:lvl8pPr marL="3200400" indent="0" rtl="0">
              <a:buFont typeface="Times New Roman"/>
              <a:buNone/>
              <a:defRPr sz="1600" b="1"/>
            </a:lvl8pPr>
            <a:lvl9pPr marL="3657600" indent="0" rtl="0">
              <a:buFont typeface="Times New Roman"/>
              <a:buNone/>
              <a:defRPr sz="1600" b="1"/>
            </a:lvl9pPr>
          </a:lstStyle>
          <a:p>
            <a:endParaRPr/>
          </a:p>
        </p:txBody>
      </p:sp>
      <p:sp>
        <p:nvSpPr>
          <p:cNvPr id="43" name="Shape 43"/>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woObj" type="twoObj">
  <p:cSld name="twoObj">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457200" y="533400"/>
            <a:ext cx="8228012" cy="1141411"/>
          </a:xfrm>
          <a:prstGeom prst="rect">
            <a:avLst/>
          </a:prstGeom>
          <a:noFill/>
          <a:ln>
            <a:noFill/>
          </a:ln>
        </p:spPr>
        <p:txBody>
          <a:bodyPr lIns="91425" tIns="91425" rIns="91425" bIns="91425" anchor="t" anchorCtr="0"/>
          <a:lstStyle>
            <a:lvl1pPr algn="l" rtl="0">
              <a:spcBef>
                <a:spcPts val="0"/>
              </a:spcBef>
              <a:spcAft>
                <a:spcPts val="0"/>
              </a:spcAft>
              <a:defRPr sz="4400">
                <a:solidFill>
                  <a:srgbClr val="420000"/>
                </a:solidFill>
                <a:latin typeface="Times New Roman"/>
                <a:ea typeface="Times New Roman"/>
                <a:cs typeface="Times New Roman"/>
                <a:sym typeface="Times New Roman"/>
              </a:defRPr>
            </a:lvl1pPr>
            <a:lvl2pPr algn="l" rtl="0">
              <a:spcBef>
                <a:spcPts val="0"/>
              </a:spcBef>
              <a:spcAft>
                <a:spcPts val="0"/>
              </a:spcAft>
              <a:defRPr sz="4400">
                <a:solidFill>
                  <a:srgbClr val="420000"/>
                </a:solidFill>
                <a:latin typeface="Times New Roman"/>
                <a:ea typeface="Times New Roman"/>
                <a:cs typeface="Times New Roman"/>
                <a:sym typeface="Times New Roman"/>
              </a:defRPr>
            </a:lvl2pPr>
            <a:lvl3pPr algn="l" rtl="0">
              <a:spcBef>
                <a:spcPts val="0"/>
              </a:spcBef>
              <a:spcAft>
                <a:spcPts val="0"/>
              </a:spcAft>
              <a:defRPr sz="4400">
                <a:solidFill>
                  <a:srgbClr val="420000"/>
                </a:solidFill>
                <a:latin typeface="Times New Roman"/>
                <a:ea typeface="Times New Roman"/>
                <a:cs typeface="Times New Roman"/>
                <a:sym typeface="Times New Roman"/>
              </a:defRPr>
            </a:lvl3pPr>
            <a:lvl4pPr algn="l" rtl="0">
              <a:spcBef>
                <a:spcPts val="0"/>
              </a:spcBef>
              <a:spcAft>
                <a:spcPts val="0"/>
              </a:spcAft>
              <a:defRPr sz="4400">
                <a:solidFill>
                  <a:srgbClr val="420000"/>
                </a:solidFill>
                <a:latin typeface="Times New Roman"/>
                <a:ea typeface="Times New Roman"/>
                <a:cs typeface="Times New Roman"/>
                <a:sym typeface="Times New Roman"/>
              </a:defRPr>
            </a:lvl4pPr>
            <a:lvl5pPr algn="l" rtl="0">
              <a:spcBef>
                <a:spcPts val="0"/>
              </a:spcBef>
              <a:spcAft>
                <a:spcPts val="0"/>
              </a:spcAft>
              <a:defRPr sz="4400">
                <a:solidFill>
                  <a:srgbClr val="420000"/>
                </a:solidFill>
                <a:latin typeface="Times New Roman"/>
                <a:ea typeface="Times New Roman"/>
                <a:cs typeface="Times New Roman"/>
                <a:sym typeface="Times New Roman"/>
              </a:defRPr>
            </a:lvl5pPr>
            <a:lvl6pPr marL="457200" algn="l" rtl="0">
              <a:spcBef>
                <a:spcPts val="0"/>
              </a:spcBef>
              <a:spcAft>
                <a:spcPts val="0"/>
              </a:spcAft>
              <a:defRPr sz="4400">
                <a:solidFill>
                  <a:srgbClr val="420000"/>
                </a:solidFill>
                <a:latin typeface="Times New Roman"/>
                <a:ea typeface="Times New Roman"/>
                <a:cs typeface="Times New Roman"/>
                <a:sym typeface="Times New Roman"/>
              </a:defRPr>
            </a:lvl6pPr>
            <a:lvl7pPr marL="914400" algn="l" rtl="0">
              <a:spcBef>
                <a:spcPts val="0"/>
              </a:spcBef>
              <a:spcAft>
                <a:spcPts val="0"/>
              </a:spcAft>
              <a:defRPr sz="4400">
                <a:solidFill>
                  <a:srgbClr val="420000"/>
                </a:solidFill>
                <a:latin typeface="Times New Roman"/>
                <a:ea typeface="Times New Roman"/>
                <a:cs typeface="Times New Roman"/>
                <a:sym typeface="Times New Roman"/>
              </a:defRPr>
            </a:lvl7pPr>
            <a:lvl8pPr marL="1371600" algn="l" rtl="0">
              <a:spcBef>
                <a:spcPts val="0"/>
              </a:spcBef>
              <a:spcAft>
                <a:spcPts val="0"/>
              </a:spcAft>
              <a:defRPr sz="4400">
                <a:solidFill>
                  <a:srgbClr val="420000"/>
                </a:solidFill>
                <a:latin typeface="Times New Roman"/>
                <a:ea typeface="Times New Roman"/>
                <a:cs typeface="Times New Roman"/>
                <a:sym typeface="Times New Roman"/>
              </a:defRPr>
            </a:lvl8pPr>
            <a:lvl9pPr marL="1828800" algn="l" rtl="0">
              <a:spcBef>
                <a:spcPts val="0"/>
              </a:spcBef>
              <a:spcAft>
                <a:spcPts val="0"/>
              </a:spcAft>
              <a:defRPr sz="4400">
                <a:solidFill>
                  <a:srgbClr val="420000"/>
                </a:solidFill>
                <a:latin typeface="Times New Roman"/>
                <a:ea typeface="Times New Roman"/>
                <a:cs typeface="Times New Roman"/>
                <a:sym typeface="Times New Roman"/>
              </a:defRPr>
            </a:lvl9pPr>
          </a:lstStyle>
          <a:p>
            <a:endParaRPr/>
          </a:p>
        </p:txBody>
      </p:sp>
      <p:sp>
        <p:nvSpPr>
          <p:cNvPr id="46" name="Shape 46"/>
          <p:cNvSpPr txBox="1">
            <a:spLocks noGrp="1"/>
          </p:cNvSpPr>
          <p:nvPr>
            <p:ph type="body" idx="1"/>
          </p:nvPr>
        </p:nvSpPr>
        <p:spPr>
          <a:xfrm>
            <a:off x="457200" y="1828800"/>
            <a:ext cx="4037013" cy="4300538"/>
          </a:xfrm>
          <a:prstGeom prst="rect">
            <a:avLst/>
          </a:prstGeom>
          <a:noFill/>
          <a:ln>
            <a:noFill/>
          </a:ln>
        </p:spPr>
        <p:txBody>
          <a:bodyPr lIns="91425" tIns="91425" rIns="91425" b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
        <p:nvSpPr>
          <p:cNvPr id="47" name="Shape 47"/>
          <p:cNvSpPr txBox="1">
            <a:spLocks noGrp="1"/>
          </p:cNvSpPr>
          <p:nvPr>
            <p:ph type="body" idx="2"/>
          </p:nvPr>
        </p:nvSpPr>
        <p:spPr>
          <a:xfrm>
            <a:off x="4646612" y="1828800"/>
            <a:ext cx="4038599" cy="4300538"/>
          </a:xfrm>
          <a:prstGeom prst="rect">
            <a:avLst/>
          </a:prstGeom>
          <a:noFill/>
          <a:ln>
            <a:noFill/>
          </a:ln>
        </p:spPr>
        <p:txBody>
          <a:bodyPr lIns="91425" tIns="91425" rIns="91425" b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Head" type="secHead">
  <p:cSld name="secHead">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defRPr sz="4000" b="1" cap="small"/>
            </a:lvl1pPr>
            <a:lvl2pPr>
              <a:defRPr/>
            </a:lvl2pPr>
            <a:lvl3pPr>
              <a:defRPr/>
            </a:lvl3pPr>
            <a:lvl4pPr>
              <a:defRPr/>
            </a:lvl4pPr>
            <a:lvl5pPr>
              <a:defRPr/>
            </a:lvl5pPr>
            <a:lvl6pPr>
              <a:defRPr/>
            </a:lvl6pPr>
            <a:lvl7pPr>
              <a:defRPr/>
            </a:lvl7pPr>
            <a:lvl8pPr>
              <a:defRPr/>
            </a:lvl8pPr>
            <a:lvl9pPr>
              <a:defRPr/>
            </a:lvl9pPr>
          </a:lstStyle>
          <a:p>
            <a:endParaRPr/>
          </a:p>
        </p:txBody>
      </p:sp>
      <p:sp>
        <p:nvSpPr>
          <p:cNvPr id="50" name="Shape 50"/>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buFont typeface="Times New Roman"/>
              <a:buNone/>
              <a:defRPr sz="2000"/>
            </a:lvl1pPr>
            <a:lvl2pPr marL="457200" indent="0" rtl="0">
              <a:buFont typeface="Times New Roman"/>
              <a:buNone/>
              <a:defRPr sz="1800"/>
            </a:lvl2pPr>
            <a:lvl3pPr marL="914400" indent="0" rtl="0">
              <a:buFont typeface="Times New Roman"/>
              <a:buNone/>
              <a:defRPr sz="1600"/>
            </a:lvl3pPr>
            <a:lvl4pPr marL="1371600" indent="0" rtl="0">
              <a:buFont typeface="Times New Roman"/>
              <a:buNone/>
              <a:defRPr sz="1400"/>
            </a:lvl4pPr>
            <a:lvl5pPr marL="1828800" indent="0" rtl="0">
              <a:buFont typeface="Times New Roman"/>
              <a:buNone/>
              <a:defRPr sz="1400"/>
            </a:lvl5pPr>
            <a:lvl6pPr marL="2286000" indent="0" rtl="0">
              <a:buFont typeface="Times New Roman"/>
              <a:buNone/>
              <a:defRPr sz="1400"/>
            </a:lvl6pPr>
            <a:lvl7pPr marL="2743200" indent="0" rtl="0">
              <a:buFont typeface="Times New Roman"/>
              <a:buNone/>
              <a:defRPr sz="1400"/>
            </a:lvl7pPr>
            <a:lvl8pPr marL="3200400" indent="0" rtl="0">
              <a:buFont typeface="Times New Roman"/>
              <a:buNone/>
              <a:defRPr sz="1400"/>
            </a:lvl8pPr>
            <a:lvl9pPr marL="3657600" indent="0" rtl="0">
              <a:buFont typeface="Times New Roman"/>
              <a:buNone/>
              <a:defRPr sz="14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533400"/>
            <a:ext cx="8228012" cy="1141411"/>
          </a:xfrm>
          <a:prstGeom prst="rect">
            <a:avLst/>
          </a:prstGeom>
          <a:noFill/>
          <a:ln>
            <a:noFill/>
          </a:ln>
        </p:spPr>
        <p:txBody>
          <a:bodyPr lIns="91425" tIns="91425" rIns="91425" bIns="91425" anchor="b" anchorCtr="0"/>
          <a:lstStyle>
            <a:lvl1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1pPr>
            <a:lvl2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2pPr>
            <a:lvl3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3pPr>
            <a:lvl4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4pPr>
            <a:lvl5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5pPr>
            <a:lvl6pPr marL="45720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6pPr>
            <a:lvl7pPr marL="91440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7pPr>
            <a:lvl8pPr marL="137160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8pPr>
            <a:lvl9pPr marL="182880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9pPr>
          </a:lstStyle>
          <a:p>
            <a:endParaRPr/>
          </a:p>
        </p:txBody>
      </p:sp>
      <p:sp>
        <p:nvSpPr>
          <p:cNvPr id="11" name="Shape 11"/>
          <p:cNvSpPr txBox="1">
            <a:spLocks noGrp="1"/>
          </p:cNvSpPr>
          <p:nvPr>
            <p:ph type="body" idx="1"/>
          </p:nvPr>
        </p:nvSpPr>
        <p:spPr>
          <a:xfrm>
            <a:off x="457200" y="1828800"/>
            <a:ext cx="8228012" cy="4300536"/>
          </a:xfrm>
          <a:prstGeom prst="rect">
            <a:avLst/>
          </a:prstGeom>
          <a:noFill/>
          <a:ln>
            <a:noFill/>
          </a:ln>
        </p:spPr>
        <p:txBody>
          <a:bodyPr lIns="91425" tIns="91425" rIns="91425" bIns="91425" anchor="t" anchorCtr="0"/>
          <a:lstStyle>
            <a:lvl1pPr marL="342900" marR="0" indent="-342900" algn="l" rtl="0">
              <a:spcBef>
                <a:spcPts val="800"/>
              </a:spcBef>
              <a:spcAft>
                <a:spcPts val="0"/>
              </a:spcAft>
              <a:defRPr sz="3200" b="0" i="0" u="none" strike="noStrike" cap="none" baseline="0">
                <a:latin typeface="Times New Roman"/>
                <a:ea typeface="Times New Roman"/>
                <a:cs typeface="Times New Roman"/>
                <a:sym typeface="Times New Roman"/>
              </a:defRPr>
            </a:lvl1pPr>
            <a:lvl2pPr marL="742950" marR="0" indent="-285750" algn="l" rtl="0">
              <a:spcBef>
                <a:spcPts val="700"/>
              </a:spcBef>
              <a:spcAft>
                <a:spcPts val="0"/>
              </a:spcAft>
              <a:defRPr sz="2800" b="0" i="0" u="none" strike="noStrike" cap="none" baseline="0">
                <a:latin typeface="Times New Roman"/>
                <a:ea typeface="Times New Roman"/>
                <a:cs typeface="Times New Roman"/>
                <a:sym typeface="Times New Roman"/>
              </a:defRPr>
            </a:lvl2pPr>
            <a:lvl3pPr marL="1143000" marR="0" indent="-228600" algn="l" rtl="0">
              <a:spcBef>
                <a:spcPts val="600"/>
              </a:spcBef>
              <a:spcAft>
                <a:spcPts val="0"/>
              </a:spcAft>
              <a:defRPr sz="2400" b="0" i="0" u="none" strike="noStrike" cap="none" baseline="0">
                <a:latin typeface="Times New Roman"/>
                <a:ea typeface="Times New Roman"/>
                <a:cs typeface="Times New Roman"/>
                <a:sym typeface="Times New Roman"/>
              </a:defRPr>
            </a:lvl3pPr>
            <a:lvl4pPr marL="1600200" marR="0" indent="-228600" algn="l" rtl="0">
              <a:spcBef>
                <a:spcPts val="500"/>
              </a:spcBef>
              <a:spcAft>
                <a:spcPts val="0"/>
              </a:spcAft>
              <a:defRPr sz="2000" b="0" i="0" u="none" strike="noStrike" cap="none" baseline="0">
                <a:latin typeface="Times New Roman"/>
                <a:ea typeface="Times New Roman"/>
                <a:cs typeface="Times New Roman"/>
                <a:sym typeface="Times New Roman"/>
              </a:defRPr>
            </a:lvl4pPr>
            <a:lvl5pPr marL="2057400" marR="0" indent="-228600" algn="l" rtl="0">
              <a:spcBef>
                <a:spcPts val="500"/>
              </a:spcBef>
              <a:spcAft>
                <a:spcPts val="0"/>
              </a:spcAft>
              <a:defRPr sz="2000" b="0" i="0" u="none" strike="noStrike" cap="none" baseline="0">
                <a:latin typeface="Times New Roman"/>
                <a:ea typeface="Times New Roman"/>
                <a:cs typeface="Times New Roman"/>
                <a:sym typeface="Times New Roman"/>
              </a:defRPr>
            </a:lvl5pPr>
            <a:lvl6pPr marL="2514600" marR="0" indent="-228600" algn="l" rtl="0">
              <a:spcBef>
                <a:spcPts val="500"/>
              </a:spcBef>
              <a:spcAft>
                <a:spcPts val="0"/>
              </a:spcAft>
              <a:defRPr sz="2000" b="0" i="0" u="none" strike="noStrike" cap="none" baseline="0">
                <a:latin typeface="Times New Roman"/>
                <a:ea typeface="Times New Roman"/>
                <a:cs typeface="Times New Roman"/>
                <a:sym typeface="Times New Roman"/>
              </a:defRPr>
            </a:lvl6pPr>
            <a:lvl7pPr marL="2971800" marR="0" indent="-228600" algn="l" rtl="0">
              <a:spcBef>
                <a:spcPts val="500"/>
              </a:spcBef>
              <a:spcAft>
                <a:spcPts val="0"/>
              </a:spcAft>
              <a:defRPr sz="2000" b="0" i="0" u="none" strike="noStrike" cap="none" baseline="0">
                <a:latin typeface="Times New Roman"/>
                <a:ea typeface="Times New Roman"/>
                <a:cs typeface="Times New Roman"/>
                <a:sym typeface="Times New Roman"/>
              </a:defRPr>
            </a:lvl7pPr>
            <a:lvl8pPr marL="3429000" marR="0" indent="-228600" algn="l" rtl="0">
              <a:spcBef>
                <a:spcPts val="500"/>
              </a:spcBef>
              <a:spcAft>
                <a:spcPts val="0"/>
              </a:spcAft>
              <a:defRPr sz="2000" b="0" i="0" u="none" strike="noStrike" cap="none" baseline="0">
                <a:latin typeface="Times New Roman"/>
                <a:ea typeface="Times New Roman"/>
                <a:cs typeface="Times New Roman"/>
                <a:sym typeface="Times New Roman"/>
              </a:defRPr>
            </a:lvl8pPr>
            <a:lvl9pPr marL="3886200" marR="0" indent="-228600" algn="l" rtl="0">
              <a:spcBef>
                <a:spcPts val="500"/>
              </a:spcBef>
              <a:spcAft>
                <a:spcPts val="0"/>
              </a:spcAft>
              <a:defRPr sz="2000" b="0" i="0" u="none" strike="noStrike" cap="none" baseline="0">
                <a:latin typeface="Times New Roman"/>
                <a:ea typeface="Times New Roman"/>
                <a:cs typeface="Times New Roman"/>
                <a:sym typeface="Times New Roman"/>
              </a:defRPr>
            </a:lvl9pPr>
          </a:lstStyle>
          <a:p>
            <a:endParaRPr/>
          </a:p>
        </p:txBody>
      </p:sp>
      <p:sp>
        <p:nvSpPr>
          <p:cNvPr id="12" name="Shape 12"/>
          <p:cNvSpPr txBox="1">
            <a:spLocks noGrp="1"/>
          </p:cNvSpPr>
          <p:nvPr>
            <p:ph type="dt" idx="10"/>
          </p:nvPr>
        </p:nvSpPr>
        <p:spPr>
          <a:xfrm>
            <a:off x="457200" y="6248400"/>
            <a:ext cx="1674812" cy="455612"/>
          </a:xfrm>
          <a:prstGeom prst="rect">
            <a:avLst/>
          </a:prstGeom>
          <a:noFill/>
          <a:ln>
            <a:noFill/>
          </a:ln>
        </p:spPr>
        <p:txBody>
          <a:bodyPr lIns="91425" tIns="91425" rIns="91425" bIns="91425" anchor="t" anchorCtr="0"/>
          <a:lstStyle>
            <a:lvl1pPr marL="0" marR="0" indent="0" algn="l" rtl="0">
              <a:defRPr sz="18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13" name="Shape 13"/>
          <p:cNvSpPr txBox="1"/>
          <p:nvPr/>
        </p:nvSpPr>
        <p:spPr>
          <a:xfrm>
            <a:off x="3124200" y="6248400"/>
            <a:ext cx="2895600" cy="460374"/>
          </a:xfrm>
          <a:prstGeom prst="rect">
            <a:avLst/>
          </a:prstGeom>
          <a:noFill/>
          <a:ln>
            <a:noFill/>
          </a:ln>
        </p:spPr>
        <p:txBody>
          <a:bodyPr lIns="91425" tIns="45700" rIns="91425" bIns="45700" anchor="ctr" anchorCtr="0">
            <a:spAutoFit/>
          </a:bodyPr>
          <a:lstStyle/>
          <a:p>
            <a:endParaRPr/>
          </a:p>
        </p:txBody>
      </p:sp>
      <p:sp>
        <p:nvSpPr>
          <p:cNvPr id="14" name="Shape 14"/>
          <p:cNvSpPr txBox="1">
            <a:spLocks noGrp="1"/>
          </p:cNvSpPr>
          <p:nvPr>
            <p:ph type="sldNum" idx="12"/>
          </p:nvPr>
        </p:nvSpPr>
        <p:spPr>
          <a:xfrm>
            <a:off x="6781800" y="6248400"/>
            <a:ext cx="1903411" cy="455612"/>
          </a:xfrm>
          <a:prstGeom prst="rect">
            <a:avLst/>
          </a:prstGeom>
          <a:noFill/>
          <a:ln>
            <a:noFill/>
          </a:ln>
        </p:spPr>
        <p:txBody>
          <a:bodyPr lIns="91425" tIns="91425" rIns="91425" bIns="91425" anchor="t" anchorCtr="0"/>
          <a:lstStyle>
            <a:lvl1pPr marL="0" marR="0" indent="0" algn="r" rtl="0">
              <a:defRPr sz="1000" b="0" i="0" u="none" strike="noStrike" cap="none" baseline="0">
                <a:solidFill>
                  <a:schemeClr val="dk1"/>
                </a:solidFill>
                <a:latin typeface="Arial"/>
                <a:ea typeface="Arial"/>
                <a:cs typeface="Arial"/>
                <a:sym typeface="Arial"/>
              </a:defRPr>
            </a:lvl1pPr>
            <a:lvl2pPr>
              <a:defRPr/>
            </a:lvl2pPr>
            <a:lvl3pPr>
              <a:defRPr/>
            </a:lvl3pPr>
            <a:lvl4pPr>
              <a:defRPr/>
            </a:lvl4pPr>
            <a:lvl5pPr>
              <a:defRPr/>
            </a:lvl5pPr>
            <a:lvl6pPr>
              <a:defRPr/>
            </a:lvl6pPr>
            <a:lvl7pPr>
              <a:defRPr/>
            </a:lvl7pPr>
            <a:lvl8pPr>
              <a:defRPr/>
            </a:lvl8pPr>
            <a:lvl9pPr>
              <a:defRPr/>
            </a:lvl9pPr>
          </a:lstStyle>
          <a:p>
            <a:endParaRPr/>
          </a:p>
        </p:txBody>
      </p:sp>
      <p:grpSp>
        <p:nvGrpSpPr>
          <p:cNvPr id="15" name="Shape 15"/>
          <p:cNvGrpSpPr/>
          <p:nvPr/>
        </p:nvGrpSpPr>
        <p:grpSpPr>
          <a:xfrm>
            <a:off x="279400" y="152400"/>
            <a:ext cx="8686800" cy="1601787"/>
            <a:chOff x="0" y="0"/>
            <a:chExt cx="8686800" cy="1601787"/>
          </a:xfrm>
        </p:grpSpPr>
        <p:cxnSp>
          <p:nvCxnSpPr>
            <p:cNvPr id="16" name="Shape 16"/>
            <p:cNvCxnSpPr/>
            <p:nvPr/>
          </p:nvCxnSpPr>
          <p:spPr>
            <a:xfrm flipH="1">
              <a:off x="176211" y="1600200"/>
              <a:ext cx="8308974" cy="1587"/>
            </a:xfrm>
            <a:prstGeom prst="straightConnector1">
              <a:avLst/>
            </a:prstGeom>
            <a:noFill/>
            <a:ln w="12600" cap="rnd">
              <a:solidFill>
                <a:srgbClr val="000000"/>
              </a:solidFill>
              <a:prstDash val="solid"/>
              <a:miter/>
              <a:headEnd type="none" w="med" len="med"/>
              <a:tailEnd type="none" w="med" len="med"/>
            </a:ln>
          </p:spPr>
        </p:cxnSp>
        <p:sp>
          <p:nvSpPr>
            <p:cNvPr id="17" name="Shape 17"/>
            <p:cNvSpPr txBox="1"/>
            <p:nvPr/>
          </p:nvSpPr>
          <p:spPr>
            <a:xfrm>
              <a:off x="8458200" y="0"/>
              <a:ext cx="228600" cy="228600"/>
            </a:xfrm>
            <a:prstGeom prst="rect">
              <a:avLst/>
            </a:prstGeom>
            <a:solidFill>
              <a:srgbClr val="660000"/>
            </a:solidFill>
            <a:ln w="12600" cap="rnd">
              <a:solidFill>
                <a:srgbClr val="000000"/>
              </a:solidFill>
              <a:prstDash val="solid"/>
              <a:miter/>
              <a:headEnd type="none" w="med" len="med"/>
              <a:tailEnd type="none" w="med" len="med"/>
            </a:ln>
          </p:spPr>
          <p:txBody>
            <a:bodyPr lIns="91425" tIns="45700" rIns="91425" bIns="45700" anchor="ctr" anchorCtr="0">
              <a:spAutoFit/>
            </a:bodyPr>
            <a:lstStyle/>
            <a:p>
              <a:endParaRPr/>
            </a:p>
          </p:txBody>
        </p:sp>
        <p:sp>
          <p:nvSpPr>
            <p:cNvPr id="18" name="Shape 18"/>
            <p:cNvSpPr txBox="1"/>
            <p:nvPr/>
          </p:nvSpPr>
          <p:spPr>
            <a:xfrm>
              <a:off x="0" y="0"/>
              <a:ext cx="8455025" cy="228600"/>
            </a:xfrm>
            <a:prstGeom prst="rect">
              <a:avLst/>
            </a:prstGeom>
            <a:solidFill>
              <a:srgbClr val="999966"/>
            </a:solidFill>
            <a:ln w="12600" cap="rnd">
              <a:solidFill>
                <a:srgbClr val="000000"/>
              </a:solidFill>
              <a:prstDash val="solid"/>
              <a:miter/>
              <a:headEnd type="none" w="med" len="med"/>
              <a:tailEnd type="none" w="med" len="med"/>
            </a:ln>
          </p:spPr>
          <p:txBody>
            <a:bodyPr lIns="91425" tIns="45700" rIns="91425" bIns="45700" anchor="ctr" anchorCtr="0">
              <a:spAutoFit/>
            </a:bodyPr>
            <a:lstStyle/>
            <a:p>
              <a:endParaRPr/>
            </a:p>
          </p:txBody>
        </p:sp>
        <p:sp>
          <p:nvSpPr>
            <p:cNvPr id="19" name="Shape 19"/>
            <p:cNvSpPr txBox="1"/>
            <p:nvPr/>
          </p:nvSpPr>
          <p:spPr>
            <a:xfrm>
              <a:off x="0" y="228600"/>
              <a:ext cx="8455025" cy="139699"/>
            </a:xfrm>
            <a:prstGeom prst="rect">
              <a:avLst/>
            </a:prstGeom>
            <a:solidFill>
              <a:srgbClr val="660000"/>
            </a:solidFill>
            <a:ln w="12600" cap="rnd">
              <a:solidFill>
                <a:srgbClr val="000000"/>
              </a:solidFill>
              <a:prstDash val="solid"/>
              <a:miter/>
              <a:headEnd type="none" w="med" len="med"/>
              <a:tailEnd type="none" w="med" len="med"/>
            </a:ln>
          </p:spPr>
          <p:txBody>
            <a:bodyPr lIns="91425" tIns="45700" rIns="91425" bIns="45700" anchor="ctr" anchorCtr="0">
              <a:spAutoFit/>
            </a:bodyPr>
            <a:lstStyle/>
            <a:p>
              <a:endParaRPr/>
            </a:p>
          </p:txBody>
        </p:sp>
        <p:sp>
          <p:nvSpPr>
            <p:cNvPr id="20" name="Shape 20"/>
            <p:cNvSpPr txBox="1"/>
            <p:nvPr/>
          </p:nvSpPr>
          <p:spPr>
            <a:xfrm>
              <a:off x="8458200" y="230187"/>
              <a:ext cx="228600" cy="136524"/>
            </a:xfrm>
            <a:prstGeom prst="rect">
              <a:avLst/>
            </a:prstGeom>
            <a:solidFill>
              <a:srgbClr val="999966"/>
            </a:solidFill>
            <a:ln w="12600" cap="rnd">
              <a:solidFill>
                <a:srgbClr val="000000"/>
              </a:solidFill>
              <a:prstDash val="solid"/>
              <a:miter/>
              <a:headEnd type="none" w="med" len="med"/>
              <a:tailEnd type="none" w="med" len="med"/>
            </a:ln>
          </p:spPr>
          <p:txBody>
            <a:bodyPr lIns="91425" tIns="45700" rIns="91425" bIns="45700" anchor="ctr" anchorCtr="0">
              <a:spAutoFit/>
            </a:bodyPr>
            <a:lstStyle/>
            <a:p>
              <a:endParaRPr/>
            </a:p>
          </p:txBody>
        </p:sp>
      </p:gr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FLAGS_register"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hyperlink" Target="http://en.wikipedia.org/wiki/Intel_assembly"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p:nvPr/>
        </p:nvSpPr>
        <p:spPr>
          <a:xfrm>
            <a:off x="685800" y="1997075"/>
            <a:ext cx="7772400" cy="1738311"/>
          </a:xfrm>
          <a:prstGeom prst="rect">
            <a:avLst/>
          </a:prstGeom>
          <a:noFill/>
          <a:ln>
            <a:noFill/>
          </a:ln>
        </p:spPr>
        <p:txBody>
          <a:bodyPr lIns="91425" tIns="45700" rIns="91425" bIns="45700" anchor="ctr" anchorCtr="0">
            <a:spAutoFit/>
          </a:bodyPr>
          <a:lstStyle/>
          <a:p>
            <a:pPr marL="0" marR="0" lvl="0" indent="0" algn="l" rtl="0">
              <a:buClr>
                <a:schemeClr val="dk1"/>
              </a:buClr>
              <a:buSzPct val="25000"/>
              <a:buFont typeface="Times New Roman"/>
              <a:buNone/>
            </a:pPr>
            <a:r>
              <a:rPr lang="x-none" sz="5400" b="0" i="0" u="none" strike="noStrike" cap="none" baseline="0">
                <a:solidFill>
                  <a:srgbClr val="420000"/>
                </a:solidFill>
                <a:latin typeface="Times New Roman"/>
                <a:ea typeface="Times New Roman"/>
                <a:cs typeface="Times New Roman"/>
                <a:sym typeface="Times New Roman"/>
              </a:rPr>
              <a:t>Lab 1: Intel 80x86 Architecture</a:t>
            </a:r>
          </a:p>
        </p:txBody>
      </p:sp>
      <p:sp>
        <p:nvSpPr>
          <p:cNvPr id="59" name="Shape 59"/>
          <p:cNvSpPr txBox="1"/>
          <p:nvPr/>
        </p:nvSpPr>
        <p:spPr>
          <a:xfrm>
            <a:off x="1371600" y="4002087"/>
            <a:ext cx="6400799" cy="1043835"/>
          </a:xfrm>
          <a:prstGeom prst="rect">
            <a:avLst/>
          </a:prstGeom>
          <a:noFill/>
          <a:ln>
            <a:noFill/>
          </a:ln>
        </p:spPr>
        <p:txBody>
          <a:bodyPr lIns="91425" tIns="45700" rIns="91425" bIns="45700" anchor="t" anchorCtr="0">
            <a:spAutoFit/>
          </a:bodyPr>
          <a:lstStyle/>
          <a:p>
            <a:pPr marL="0" marR="0" lvl="0" indent="0" algn="l" rtl="0">
              <a:spcBef>
                <a:spcPts val="700"/>
              </a:spcBef>
              <a:buClr>
                <a:schemeClr val="dk1"/>
              </a:buClr>
              <a:buSzPct val="25000"/>
              <a:buFont typeface="Arial"/>
              <a:buNone/>
            </a:pPr>
            <a:r>
              <a:rPr lang="x-none" sz="2800" b="0" i="0" u="none" strike="noStrike" cap="none" baseline="0">
                <a:solidFill>
                  <a:schemeClr val="dk1"/>
                </a:solidFill>
                <a:latin typeface="Arial"/>
                <a:ea typeface="Arial"/>
                <a:cs typeface="Arial"/>
                <a:sym typeface="Arial"/>
              </a:rPr>
              <a:t>COP 3402</a:t>
            </a:r>
          </a:p>
          <a:p>
            <a:pPr marL="0" marR="0" lvl="0" indent="0" algn="l" rtl="0">
              <a:spcBef>
                <a:spcPts val="700"/>
              </a:spcBef>
              <a:buClr>
                <a:schemeClr val="dk1"/>
              </a:buClr>
              <a:buSzPct val="25000"/>
              <a:buFont typeface="Arial"/>
              <a:buNone/>
            </a:pPr>
            <a:r>
              <a:rPr lang="en-US" sz="2800" b="0" i="0" u="none" strike="noStrike" cap="none" baseline="0" dirty="0" smtClean="0">
                <a:solidFill>
                  <a:schemeClr val="dk1"/>
                </a:solidFill>
                <a:latin typeface="Arial"/>
                <a:ea typeface="Arial"/>
                <a:cs typeface="Arial"/>
                <a:sym typeface="Arial"/>
              </a:rPr>
              <a:t>Spring</a:t>
            </a:r>
            <a:r>
              <a:rPr lang="en-US" sz="2800" b="0" i="0" u="none" strike="noStrike" cap="none" dirty="0" smtClean="0">
                <a:solidFill>
                  <a:schemeClr val="dk1"/>
                </a:solidFill>
                <a:latin typeface="Arial"/>
                <a:ea typeface="Arial"/>
                <a:cs typeface="Arial"/>
                <a:sym typeface="Arial"/>
              </a:rPr>
              <a:t> 2013</a:t>
            </a:r>
            <a:endParaRPr lang="x-none" sz="2800" b="0" i="0" u="none" strike="noStrike" cap="none" baseline="0">
              <a:solidFill>
                <a:schemeClr val="dk1"/>
              </a:solidFill>
              <a:latin typeface="Arial"/>
              <a:ea typeface="Arial"/>
              <a:cs typeface="Arial"/>
              <a:sym typeface="Arial"/>
            </a:endParaRP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Floating Point Singles and Doubles</a:t>
            </a:r>
          </a:p>
        </p:txBody>
      </p:sp>
      <p:sp>
        <p:nvSpPr>
          <p:cNvPr id="117" name="Shape 117"/>
          <p:cNvSpPr txBox="1">
            <a:spLocks noGrp="1"/>
          </p:cNvSpPr>
          <p:nvPr>
            <p:ph type="body" idx="1"/>
          </p:nvPr>
        </p:nvSpPr>
        <p:spPr>
          <a:xfrm>
            <a:off x="457200" y="1828800"/>
            <a:ext cx="8228012" cy="4300536"/>
          </a:xfrm>
          <a:prstGeom prst="rect">
            <a:avLst/>
          </a:prstGeom>
          <a:noFill/>
          <a:ln>
            <a:noFill/>
          </a:ln>
        </p:spPr>
        <p:txBody>
          <a:bodyPr lIns="90000" tIns="46800" rIns="90000" bIns="46800" anchor="t" anchorCtr="0">
            <a:spAutoFit/>
          </a:bodyPr>
          <a:lstStyle/>
          <a:p>
            <a:pPr marL="0" marR="0" lvl="0" indent="0" algn="l" rtl="0">
              <a:spcBef>
                <a:spcPts val="400"/>
              </a:spcBef>
              <a:buClr>
                <a:srgbClr val="999966"/>
              </a:buClr>
              <a:buSzPct val="74404"/>
              <a:buFont typeface="Arial"/>
              <a:buChar char="•"/>
            </a:pPr>
            <a:r>
              <a:rPr lang="x-none" sz="2800" b="0" i="0" u="none" strike="noStrike" cap="none" baseline="0">
                <a:solidFill>
                  <a:srgbClr val="000000"/>
                </a:solidFill>
                <a:latin typeface="Times New Roman"/>
                <a:ea typeface="Times New Roman"/>
                <a:cs typeface="Times New Roman"/>
                <a:sym typeface="Times New Roman"/>
              </a:rPr>
              <a:t>Single Value = (−1)</a:t>
            </a:r>
            <a:r>
              <a:rPr lang="x-none" sz="2800" b="0" i="0" u="none" strike="noStrike" cap="none" baseline="30000">
                <a:solidFill>
                  <a:srgbClr val="000000"/>
                </a:solidFill>
                <a:latin typeface="Times New Roman"/>
                <a:ea typeface="Times New Roman"/>
                <a:cs typeface="Times New Roman"/>
                <a:sym typeface="Times New Roman"/>
              </a:rPr>
              <a:t>sign</a:t>
            </a:r>
            <a:r>
              <a:rPr lang="x-none" sz="2800" b="0" i="0" u="none" strike="noStrike" cap="none" baseline="0">
                <a:solidFill>
                  <a:srgbClr val="000000"/>
                </a:solidFill>
                <a:latin typeface="Times New Roman"/>
                <a:ea typeface="Times New Roman"/>
                <a:cs typeface="Times New Roman"/>
                <a:sym typeface="Times New Roman"/>
              </a:rPr>
              <a:t> × (1.</a:t>
            </a:r>
            <a:r>
              <a:rPr lang="x-none" sz="2800" b="0" i="0" u="none" strike="noStrike" cap="none" baseline="-25000">
                <a:solidFill>
                  <a:srgbClr val="000000"/>
                </a:solidFill>
                <a:latin typeface="Times New Roman"/>
                <a:ea typeface="Times New Roman"/>
                <a:cs typeface="Times New Roman"/>
                <a:sym typeface="Times New Roman"/>
              </a:rPr>
              <a:t>fraction part</a:t>
            </a:r>
            <a:r>
              <a:rPr lang="x-none" sz="2800" b="0" i="0" u="none" strike="noStrike" cap="none" baseline="0">
                <a:solidFill>
                  <a:srgbClr val="000000"/>
                </a:solidFill>
                <a:latin typeface="Times New Roman"/>
                <a:ea typeface="Times New Roman"/>
                <a:cs typeface="Times New Roman"/>
                <a:sym typeface="Times New Roman"/>
              </a:rPr>
              <a:t>) × 2</a:t>
            </a:r>
            <a:r>
              <a:rPr lang="x-none" sz="2800" b="0" i="0" u="none" strike="noStrike" cap="none" baseline="30000">
                <a:solidFill>
                  <a:srgbClr val="000000"/>
                </a:solidFill>
                <a:latin typeface="Times New Roman"/>
                <a:ea typeface="Times New Roman"/>
                <a:cs typeface="Times New Roman"/>
                <a:sym typeface="Times New Roman"/>
              </a:rPr>
              <a:t>e-127</a:t>
            </a:r>
          </a:p>
          <a:p>
            <a:pPr marL="457200" marR="0" lvl="1" indent="0" algn="l" rtl="0">
              <a:spcBef>
                <a:spcPts val="400"/>
              </a:spcBef>
              <a:buClr>
                <a:srgbClr val="999966"/>
              </a:buClr>
              <a:buSzPct val="74999"/>
              <a:buFont typeface="Arial"/>
              <a:buChar char="•"/>
            </a:pPr>
            <a:r>
              <a:rPr lang="x-none" sz="2000" b="0" i="0" u="none" strike="noStrike" cap="none" baseline="0">
                <a:solidFill>
                  <a:srgbClr val="000000"/>
                </a:solidFill>
                <a:latin typeface="Times New Roman"/>
                <a:ea typeface="Times New Roman"/>
                <a:cs typeface="Times New Roman"/>
                <a:sym typeface="Times New Roman"/>
              </a:rPr>
              <a:t>Max value ≈ 3.40×10</a:t>
            </a:r>
            <a:r>
              <a:rPr lang="x-none" sz="2000" b="0" i="0" u="none" strike="noStrike" cap="none" baseline="30000">
                <a:solidFill>
                  <a:srgbClr val="000000"/>
                </a:solidFill>
                <a:latin typeface="Times New Roman"/>
                <a:ea typeface="Times New Roman"/>
                <a:cs typeface="Times New Roman"/>
                <a:sym typeface="Times New Roman"/>
              </a:rPr>
              <a:t>38</a:t>
            </a:r>
            <a:r>
              <a:rPr lang="x-none" sz="2000" b="0" i="0" u="none" strike="noStrike" cap="none" baseline="0">
                <a:solidFill>
                  <a:srgbClr val="000000"/>
                </a:solidFill>
                <a:latin typeface="Times New Roman"/>
                <a:ea typeface="Times New Roman"/>
                <a:cs typeface="Times New Roman"/>
                <a:sym typeface="Times New Roman"/>
              </a:rPr>
              <a:t>, Min value ≈ 1.18×10</a:t>
            </a:r>
            <a:r>
              <a:rPr lang="x-none" sz="2000" b="0" i="0" u="none" strike="noStrike" cap="none" baseline="30000">
                <a:solidFill>
                  <a:srgbClr val="000000"/>
                </a:solidFill>
                <a:latin typeface="Times New Roman"/>
                <a:ea typeface="Times New Roman"/>
                <a:cs typeface="Times New Roman"/>
                <a:sym typeface="Times New Roman"/>
              </a:rPr>
              <a:t>-38</a:t>
            </a:r>
          </a:p>
          <a:p>
            <a:pPr marL="0" marR="0" lvl="0" indent="0" algn="l" rtl="0">
              <a:spcBef>
                <a:spcPts val="400"/>
              </a:spcBef>
              <a:buClr>
                <a:srgbClr val="999966"/>
              </a:buClr>
              <a:buSzPct val="74404"/>
              <a:buFont typeface="Arial"/>
              <a:buChar char="•"/>
            </a:pPr>
            <a:r>
              <a:rPr lang="x-none" sz="2800" b="0" i="0" u="none" strike="noStrike" cap="none" baseline="0">
                <a:solidFill>
                  <a:srgbClr val="000000"/>
                </a:solidFill>
                <a:latin typeface="Times New Roman"/>
                <a:ea typeface="Times New Roman"/>
                <a:cs typeface="Times New Roman"/>
                <a:sym typeface="Times New Roman"/>
              </a:rPr>
              <a:t>Double Value = (−1)</a:t>
            </a:r>
            <a:r>
              <a:rPr lang="x-none" sz="2800" b="0" i="0" u="none" strike="noStrike" cap="none" baseline="30000">
                <a:solidFill>
                  <a:srgbClr val="000000"/>
                </a:solidFill>
                <a:latin typeface="Times New Roman"/>
                <a:ea typeface="Times New Roman"/>
                <a:cs typeface="Times New Roman"/>
                <a:sym typeface="Times New Roman"/>
              </a:rPr>
              <a:t>sign</a:t>
            </a:r>
            <a:r>
              <a:rPr lang="x-none" sz="2800" b="0" i="0" u="none" strike="noStrike" cap="none" baseline="0">
                <a:solidFill>
                  <a:srgbClr val="000000"/>
                </a:solidFill>
                <a:latin typeface="Times New Roman"/>
                <a:ea typeface="Times New Roman"/>
                <a:cs typeface="Times New Roman"/>
                <a:sym typeface="Times New Roman"/>
              </a:rPr>
              <a:t> × (1.</a:t>
            </a:r>
            <a:r>
              <a:rPr lang="x-none" sz="2800" b="0" i="0" u="none" strike="noStrike" cap="none" baseline="-25000">
                <a:solidFill>
                  <a:srgbClr val="000000"/>
                </a:solidFill>
                <a:latin typeface="Times New Roman"/>
                <a:ea typeface="Times New Roman"/>
                <a:cs typeface="Times New Roman"/>
                <a:sym typeface="Times New Roman"/>
              </a:rPr>
              <a:t>fraction part</a:t>
            </a:r>
            <a:r>
              <a:rPr lang="x-none" sz="2800" b="0" i="0" u="none" strike="noStrike" cap="none" baseline="0">
                <a:solidFill>
                  <a:srgbClr val="000000"/>
                </a:solidFill>
                <a:latin typeface="Times New Roman"/>
                <a:ea typeface="Times New Roman"/>
                <a:cs typeface="Times New Roman"/>
                <a:sym typeface="Times New Roman"/>
              </a:rPr>
              <a:t>) × 2</a:t>
            </a:r>
            <a:r>
              <a:rPr lang="x-none" sz="2800" b="0" i="0" u="none" strike="noStrike" cap="none" baseline="30000">
                <a:solidFill>
                  <a:srgbClr val="000000"/>
                </a:solidFill>
                <a:latin typeface="Times New Roman"/>
                <a:ea typeface="Times New Roman"/>
                <a:cs typeface="Times New Roman"/>
                <a:sym typeface="Times New Roman"/>
              </a:rPr>
              <a:t>e-1023</a:t>
            </a:r>
          </a:p>
          <a:p>
            <a:pPr marL="457200" marR="0" lvl="1" indent="0" algn="l" rtl="0">
              <a:spcBef>
                <a:spcPts val="400"/>
              </a:spcBef>
              <a:buClr>
                <a:srgbClr val="999966"/>
              </a:buClr>
              <a:buSzPct val="74999"/>
              <a:buFont typeface="Arial"/>
              <a:buChar char="•"/>
            </a:pPr>
            <a:r>
              <a:rPr lang="x-none" sz="2000" b="0" i="0" u="none" strike="noStrike" cap="none" baseline="0">
                <a:solidFill>
                  <a:srgbClr val="000000"/>
                </a:solidFill>
                <a:latin typeface="Times New Roman"/>
                <a:ea typeface="Times New Roman"/>
                <a:cs typeface="Times New Roman"/>
                <a:sym typeface="Times New Roman"/>
              </a:rPr>
              <a:t>Max value ≈ 1.79×10</a:t>
            </a:r>
            <a:r>
              <a:rPr lang="x-none" sz="2000" b="0" i="0" u="none" strike="noStrike" cap="none" baseline="30000">
                <a:solidFill>
                  <a:srgbClr val="000000"/>
                </a:solidFill>
                <a:latin typeface="Times New Roman"/>
                <a:ea typeface="Times New Roman"/>
                <a:cs typeface="Times New Roman"/>
                <a:sym typeface="Times New Roman"/>
              </a:rPr>
              <a:t>308</a:t>
            </a:r>
            <a:r>
              <a:rPr lang="x-none" sz="2000" b="0" i="0" u="none" strike="noStrike" cap="none" baseline="0">
                <a:solidFill>
                  <a:srgbClr val="000000"/>
                </a:solidFill>
                <a:latin typeface="Times New Roman"/>
                <a:ea typeface="Times New Roman"/>
                <a:cs typeface="Times New Roman"/>
                <a:sym typeface="Times New Roman"/>
              </a:rPr>
              <a:t>, Min value ≈ 2.23×10</a:t>
            </a:r>
            <a:r>
              <a:rPr lang="x-none" sz="2000" b="0" i="0" u="none" strike="noStrike" cap="none" baseline="30000">
                <a:solidFill>
                  <a:srgbClr val="000000"/>
                </a:solidFill>
                <a:latin typeface="Times New Roman"/>
                <a:ea typeface="Times New Roman"/>
                <a:cs typeface="Times New Roman"/>
                <a:sym typeface="Times New Roman"/>
              </a:rPr>
              <a:t>-308</a:t>
            </a:r>
          </a:p>
          <a:p>
            <a:endParaRPr/>
          </a:p>
        </p:txBody>
      </p:sp>
      <p:sp>
        <p:nvSpPr>
          <p:cNvPr id="118" name="Shape 118"/>
          <p:cNvSpPr/>
          <p:nvPr/>
        </p:nvSpPr>
        <p:spPr>
          <a:xfrm>
            <a:off x="838200" y="3733800"/>
            <a:ext cx="7493000" cy="952500"/>
          </a:xfrm>
          <a:prstGeom prst="rect">
            <a:avLst/>
          </a:prstGeom>
          <a:blipFill>
            <a:blip r:embed="rId3"/>
            <a:stretch>
              <a:fillRect/>
            </a:stretch>
          </a:blipFill>
        </p:spPr>
      </p:sp>
      <p:sp>
        <p:nvSpPr>
          <p:cNvPr id="119" name="Shape 119"/>
          <p:cNvSpPr/>
          <p:nvPr/>
        </p:nvSpPr>
        <p:spPr>
          <a:xfrm>
            <a:off x="609600" y="4724400"/>
            <a:ext cx="7848600" cy="1587500"/>
          </a:xfrm>
          <a:prstGeom prst="rect">
            <a:avLst/>
          </a:prstGeom>
          <a:blipFill>
            <a:blip r:embed="rId4"/>
            <a:stretch>
              <a:fillRect/>
            </a:stretch>
          </a:blipFill>
        </p:spPr>
      </p:sp>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x86 Assembly Language</a:t>
            </a:r>
          </a:p>
        </p:txBody>
      </p:sp>
      <p:sp>
        <p:nvSpPr>
          <p:cNvPr id="125" name="Shape 125"/>
          <p:cNvSpPr txBox="1">
            <a:spLocks noGrp="1"/>
          </p:cNvSpPr>
          <p:nvPr>
            <p:ph type="body" idx="1"/>
          </p:nvPr>
        </p:nvSpPr>
        <p:spPr>
          <a:xfrm>
            <a:off x="457200" y="1828800"/>
            <a:ext cx="8534399" cy="4648199"/>
          </a:xfrm>
          <a:prstGeom prst="rect">
            <a:avLst/>
          </a:prstGeom>
          <a:noFill/>
          <a:ln>
            <a:noFill/>
          </a:ln>
        </p:spPr>
        <p:txBody>
          <a:bodyPr lIns="90000" tIns="46800" rIns="90000" bIns="46800" anchor="t" anchorCtr="0">
            <a:spAutoFit/>
          </a:bodyPr>
          <a:lstStyle/>
          <a:p>
            <a:pPr marL="0" marR="0" lvl="0" indent="0" algn="l" rtl="0">
              <a:spcBef>
                <a:spcPts val="700"/>
              </a:spcBef>
              <a:buClr>
                <a:schemeClr val="dk1"/>
              </a:buClr>
              <a:buSzPct val="70312"/>
              <a:buFont typeface="Arial"/>
              <a:buChar char="•"/>
            </a:pPr>
            <a:r>
              <a:rPr lang="x-none" sz="3200" b="1" i="0" u="none" strike="noStrike" cap="none" baseline="0">
                <a:solidFill>
                  <a:srgbClr val="000000"/>
                </a:solidFill>
                <a:latin typeface="Times New Roman"/>
                <a:ea typeface="Times New Roman"/>
                <a:cs typeface="Times New Roman"/>
                <a:sym typeface="Times New Roman"/>
              </a:rPr>
              <a:t>Instructions</a:t>
            </a:r>
            <a:r>
              <a:rPr lang="x-none" sz="2800" b="1" i="0" u="none" strike="noStrike" cap="none" baseline="0">
                <a:solidFill>
                  <a:srgbClr val="000000"/>
                </a:solidFill>
                <a:latin typeface="Times New Roman"/>
                <a:ea typeface="Times New Roman"/>
                <a:cs typeface="Times New Roman"/>
                <a:sym typeface="Times New Roman"/>
              </a:rPr>
              <a:t>:</a:t>
            </a:r>
          </a:p>
          <a:p>
            <a:pPr marL="457200" marR="0" lvl="1" indent="0" algn="l" rtl="0">
              <a:spcBef>
                <a:spcPts val="600"/>
              </a:spcBef>
              <a:buClr>
                <a:srgbClr val="999966"/>
              </a:buClr>
              <a:buSzPct val="74404"/>
              <a:buFont typeface="Arial"/>
              <a:buChar char="•"/>
            </a:pPr>
            <a:r>
              <a:rPr lang="x-none" sz="2800" b="0" i="0" u="none" strike="noStrike" cap="none" baseline="0">
                <a:solidFill>
                  <a:srgbClr val="000000"/>
                </a:solidFill>
                <a:latin typeface="Times New Roman"/>
                <a:ea typeface="Times New Roman"/>
                <a:cs typeface="Times New Roman"/>
                <a:sym typeface="Times New Roman"/>
              </a:rPr>
              <a:t>Assembly language instructions directly converted to object code (byte code)</a:t>
            </a:r>
          </a:p>
          <a:p>
            <a:pPr marL="457200" marR="0" lvl="1" indent="0" algn="l" rtl="0">
              <a:spcBef>
                <a:spcPts val="600"/>
              </a:spcBef>
              <a:buClr>
                <a:srgbClr val="999966"/>
              </a:buClr>
              <a:buSzPct val="74404"/>
              <a:buFont typeface="Arial"/>
              <a:buChar char="•"/>
            </a:pPr>
            <a:r>
              <a:rPr lang="x-none" sz="2800" b="0" i="0" u="none" strike="noStrike" cap="none" baseline="0">
                <a:solidFill>
                  <a:srgbClr val="000000"/>
                </a:solidFill>
                <a:latin typeface="Times New Roman"/>
                <a:ea typeface="Times New Roman"/>
                <a:cs typeface="Times New Roman"/>
                <a:sym typeface="Times New Roman"/>
              </a:rPr>
              <a:t>Typically take the form of</a:t>
            </a:r>
          </a:p>
          <a:p>
            <a:pPr marL="914400" marR="0" lvl="2" indent="0" algn="l" rtl="0">
              <a:buClr>
                <a:srgbClr val="999966"/>
              </a:buClr>
              <a:buSzPct val="76388"/>
              <a:buFont typeface="Arial"/>
              <a:buChar char="•"/>
            </a:pPr>
            <a:r>
              <a:rPr lang="x-none" sz="2400" b="0" i="0" u="none" strike="noStrike" cap="none" baseline="0">
                <a:solidFill>
                  <a:srgbClr val="000000"/>
                </a:solidFill>
                <a:latin typeface="Courier New"/>
                <a:ea typeface="Courier New"/>
                <a:cs typeface="Courier New"/>
                <a:sym typeface="Courier New"/>
              </a:rPr>
              <a:t>Mnemonic Operand1(trgt), Operand2(src), [Op3], [Op4]</a:t>
            </a:r>
          </a:p>
          <a:p>
            <a:pPr marL="457200" marR="0" lvl="1" indent="0" algn="l" rtl="0">
              <a:buClr>
                <a:srgbClr val="999966"/>
              </a:buClr>
              <a:buSzPct val="74404"/>
              <a:buFont typeface="Arial"/>
              <a:buChar char="•"/>
            </a:pPr>
            <a:r>
              <a:rPr lang="x-none" sz="2800" b="0" i="0" u="none" strike="noStrike" cap="none" baseline="0">
                <a:solidFill>
                  <a:srgbClr val="000000"/>
                </a:solidFill>
                <a:latin typeface="Times New Roman"/>
                <a:ea typeface="Times New Roman"/>
                <a:cs typeface="Times New Roman"/>
                <a:sym typeface="Times New Roman"/>
              </a:rPr>
              <a:t>Typically 1 byte (but can be 2) for mnemonic opcode</a:t>
            </a:r>
          </a:p>
          <a:p>
            <a:pPr marL="457200" marR="0" lvl="1" indent="0" algn="l" rtl="0">
              <a:spcBef>
                <a:spcPts val="600"/>
              </a:spcBef>
              <a:buClr>
                <a:srgbClr val="999966"/>
              </a:buClr>
              <a:buSzPct val="74404"/>
              <a:buFont typeface="Arial"/>
              <a:buChar char="•"/>
            </a:pPr>
            <a:r>
              <a:rPr lang="x-none" sz="2800" b="0" i="0" u="none" strike="noStrike" cap="none" baseline="0">
                <a:solidFill>
                  <a:srgbClr val="000000"/>
                </a:solidFill>
                <a:latin typeface="Times New Roman"/>
                <a:ea typeface="Times New Roman"/>
                <a:cs typeface="Times New Roman"/>
                <a:sym typeface="Times New Roman"/>
              </a:rPr>
              <a:t>Example:</a:t>
            </a:r>
          </a:p>
          <a:p>
            <a:pPr marL="914400" marR="0" lvl="2" indent="0" algn="l" rtl="0">
              <a:buClr>
                <a:srgbClr val="999966"/>
              </a:buClr>
              <a:buSzPct val="76388"/>
              <a:buFont typeface="Arial"/>
              <a:buChar char="•"/>
            </a:pPr>
            <a:r>
              <a:rPr lang="x-none" sz="2400" b="0" i="0" u="none" strike="noStrike" cap="none" baseline="0">
                <a:solidFill>
                  <a:srgbClr val="000000"/>
                </a:solidFill>
                <a:latin typeface="Courier New"/>
                <a:ea typeface="Courier New"/>
                <a:cs typeface="Courier New"/>
                <a:sym typeface="Courier New"/>
              </a:rPr>
              <a:t>add eax, 158 </a:t>
            </a:r>
            <a:r>
              <a:rPr lang="x-none" sz="2400" b="0" i="0" u="none" strike="noStrike" cap="none" baseline="0">
                <a:solidFill>
                  <a:srgbClr val="000000"/>
                </a:solidFill>
                <a:latin typeface="Times New Roman"/>
                <a:ea typeface="Times New Roman"/>
                <a:cs typeface="Times New Roman"/>
                <a:sym typeface="Times New Roman"/>
              </a:rPr>
              <a:t>(Adds 158 to whatever is in the EAX register)</a:t>
            </a:r>
          </a:p>
        </p:txBody>
      </p:sp>
    </p:spTree>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x86 Instruction Set &amp; Addressing</a:t>
            </a:r>
          </a:p>
        </p:txBody>
      </p:sp>
      <p:sp>
        <p:nvSpPr>
          <p:cNvPr id="131" name="Shape 131"/>
          <p:cNvSpPr txBox="1">
            <a:spLocks noGrp="1"/>
          </p:cNvSpPr>
          <p:nvPr>
            <p:ph type="body" idx="1"/>
          </p:nvPr>
        </p:nvSpPr>
        <p:spPr>
          <a:xfrm>
            <a:off x="457200" y="1828800"/>
            <a:ext cx="8228012" cy="4724400"/>
          </a:xfrm>
          <a:prstGeom prst="rect">
            <a:avLst/>
          </a:prstGeom>
          <a:noFill/>
          <a:ln>
            <a:noFill/>
          </a:ln>
        </p:spPr>
        <p:txBody>
          <a:bodyPr lIns="90000" tIns="46800" rIns="90000" bIns="46800" anchor="t" anchorCtr="0">
            <a:spAutoFit/>
          </a:bodyPr>
          <a:lstStyle/>
          <a:p>
            <a:pPr marL="0" marR="0" lvl="0" indent="0" algn="l" rtl="0">
              <a:spcBef>
                <a:spcPts val="500"/>
              </a:spcBef>
              <a:buClr>
                <a:schemeClr val="dk1"/>
              </a:buClr>
              <a:buSzPct val="70312"/>
              <a:buFont typeface="Arial"/>
              <a:buChar char="•"/>
            </a:pPr>
            <a:r>
              <a:rPr lang="x-none" sz="3200" b="1" i="0" u="none" strike="noStrike" cap="none" baseline="0">
                <a:solidFill>
                  <a:srgbClr val="000000"/>
                </a:solidFill>
                <a:latin typeface="Times New Roman"/>
                <a:ea typeface="Times New Roman"/>
                <a:cs typeface="Times New Roman"/>
                <a:sym typeface="Times New Roman"/>
              </a:rPr>
              <a:t>Instruction Set:</a:t>
            </a:r>
          </a:p>
          <a:p>
            <a:pPr marL="457200" marR="0" lvl="1" indent="0" algn="l" rtl="0">
              <a:spcBef>
                <a:spcPts val="400"/>
              </a:spcBef>
              <a:buClr>
                <a:srgbClr val="999966"/>
              </a:buClr>
              <a:buSzPct val="76388"/>
              <a:buFont typeface="Arial"/>
              <a:buChar char="•"/>
            </a:pPr>
            <a:r>
              <a:rPr lang="x-none" sz="2400" b="0" i="0" u="none" strike="noStrike" cap="none" baseline="0">
                <a:solidFill>
                  <a:srgbClr val="000000"/>
                </a:solidFill>
                <a:latin typeface="Times New Roman"/>
                <a:ea typeface="Times New Roman"/>
                <a:cs typeface="Times New Roman"/>
                <a:sym typeface="Times New Roman"/>
              </a:rPr>
              <a:t>Large set of instructions, commonly used mnemonics (mov, add, sub, mul, div, jmp)</a:t>
            </a:r>
          </a:p>
          <a:p>
            <a:pPr marL="457200" marR="0" lvl="1" indent="0" algn="l" rtl="0">
              <a:spcBef>
                <a:spcPts val="400"/>
              </a:spcBef>
              <a:buClr>
                <a:srgbClr val="999966"/>
              </a:buClr>
              <a:buSzPct val="76388"/>
              <a:buFont typeface="Arial"/>
              <a:buChar char="•"/>
            </a:pPr>
            <a:r>
              <a:rPr lang="x-none" sz="2400" b="1" i="0" u="none" strike="noStrike" cap="none" baseline="0">
                <a:solidFill>
                  <a:srgbClr val="000000"/>
                </a:solidFill>
                <a:latin typeface="Times New Roman"/>
                <a:ea typeface="Times New Roman"/>
                <a:cs typeface="Times New Roman"/>
                <a:sym typeface="Times New Roman"/>
              </a:rPr>
              <a:t>Addressing Modes</a:t>
            </a:r>
          </a:p>
          <a:p>
            <a:pPr marL="914400" marR="0" lvl="2" indent="0" algn="l" rtl="0">
              <a:spcBef>
                <a:spcPts val="400"/>
              </a:spcBef>
              <a:buClr>
                <a:srgbClr val="999966"/>
              </a:buClr>
              <a:buSzPct val="76388"/>
              <a:buFont typeface="Arial"/>
              <a:buChar char="•"/>
            </a:pPr>
            <a:r>
              <a:rPr lang="x-none" sz="2400" b="0" i="1" u="none" strike="noStrike" cap="none" baseline="0">
                <a:solidFill>
                  <a:srgbClr val="000000"/>
                </a:solidFill>
                <a:latin typeface="Times New Roman"/>
                <a:ea typeface="Times New Roman"/>
                <a:cs typeface="Times New Roman"/>
                <a:sym typeface="Times New Roman"/>
              </a:rPr>
              <a:t>Immediate</a:t>
            </a:r>
            <a:r>
              <a:rPr lang="x-none" sz="2400" b="0" i="0" u="none" strike="noStrike" cap="none" baseline="0">
                <a:solidFill>
                  <a:srgbClr val="000000"/>
                </a:solidFill>
                <a:latin typeface="Times New Roman"/>
                <a:ea typeface="Times New Roman"/>
                <a:cs typeface="Times New Roman"/>
                <a:sym typeface="Times New Roman"/>
              </a:rPr>
              <a:t> – data in the instruction itself</a:t>
            </a:r>
          </a:p>
          <a:p>
            <a:pPr marL="914400" marR="0" lvl="2" indent="0" algn="l" rtl="0">
              <a:spcBef>
                <a:spcPts val="400"/>
              </a:spcBef>
              <a:buClr>
                <a:srgbClr val="999966"/>
              </a:buClr>
              <a:buSzPct val="76388"/>
              <a:buFont typeface="Arial"/>
              <a:buChar char="•"/>
            </a:pPr>
            <a:r>
              <a:rPr lang="x-none" sz="2400" b="0" i="1" u="none" strike="noStrike" cap="none" baseline="0">
                <a:solidFill>
                  <a:srgbClr val="000000"/>
                </a:solidFill>
                <a:latin typeface="Times New Roman"/>
                <a:ea typeface="Times New Roman"/>
                <a:cs typeface="Times New Roman"/>
                <a:sym typeface="Times New Roman"/>
              </a:rPr>
              <a:t>Register</a:t>
            </a:r>
            <a:r>
              <a:rPr lang="x-none" sz="2400" b="0" i="0" u="none" strike="noStrike" cap="none" baseline="0">
                <a:solidFill>
                  <a:srgbClr val="000000"/>
                </a:solidFill>
                <a:latin typeface="Times New Roman"/>
                <a:ea typeface="Times New Roman"/>
                <a:cs typeface="Times New Roman"/>
                <a:sym typeface="Times New Roman"/>
              </a:rPr>
              <a:t> – data in a register</a:t>
            </a:r>
          </a:p>
          <a:p>
            <a:pPr marL="914400" marR="0" lvl="2" indent="0" algn="l" rtl="0">
              <a:spcBef>
                <a:spcPts val="400"/>
              </a:spcBef>
              <a:buClr>
                <a:srgbClr val="999966"/>
              </a:buClr>
              <a:buSzPct val="76388"/>
              <a:buFont typeface="Arial"/>
              <a:buChar char="•"/>
            </a:pPr>
            <a:r>
              <a:rPr lang="x-none" sz="2400" b="0" i="1" u="none" strike="noStrike" cap="none" baseline="0">
                <a:solidFill>
                  <a:srgbClr val="000000"/>
                </a:solidFill>
                <a:latin typeface="Times New Roman"/>
                <a:ea typeface="Times New Roman"/>
                <a:cs typeface="Times New Roman"/>
                <a:sym typeface="Times New Roman"/>
              </a:rPr>
              <a:t>Memory</a:t>
            </a:r>
            <a:r>
              <a:rPr lang="x-none" sz="2400" b="0" i="0" u="none" strike="noStrike" cap="none" baseline="0">
                <a:solidFill>
                  <a:srgbClr val="000000"/>
                </a:solidFill>
                <a:latin typeface="Times New Roman"/>
                <a:ea typeface="Times New Roman"/>
                <a:cs typeface="Times New Roman"/>
                <a:sym typeface="Times New Roman"/>
              </a:rPr>
              <a:t> – data at some memory address</a:t>
            </a:r>
          </a:p>
          <a:p>
            <a:pPr marL="457200" marR="0" lvl="1" indent="0" algn="l" rtl="0">
              <a:spcBef>
                <a:spcPts val="400"/>
              </a:spcBef>
              <a:buClr>
                <a:srgbClr val="999966"/>
              </a:buClr>
              <a:buSzPct val="76388"/>
              <a:buFont typeface="Arial"/>
              <a:buChar char="•"/>
            </a:pPr>
            <a:r>
              <a:rPr lang="x-none" sz="2400" b="1" i="0" u="none" strike="noStrike" cap="none" baseline="0">
                <a:solidFill>
                  <a:srgbClr val="000000"/>
                </a:solidFill>
                <a:latin typeface="Times New Roman"/>
                <a:ea typeface="Times New Roman"/>
                <a:cs typeface="Times New Roman"/>
                <a:sym typeface="Times New Roman"/>
              </a:rPr>
              <a:t>Memory Modes</a:t>
            </a:r>
          </a:p>
          <a:p>
            <a:pPr marL="914400" marR="0" lvl="2" indent="0" algn="l" rtl="0">
              <a:spcBef>
                <a:spcPts val="400"/>
              </a:spcBef>
              <a:buClr>
                <a:srgbClr val="999966"/>
              </a:buClr>
              <a:buSzPct val="76388"/>
              <a:buFont typeface="Arial"/>
              <a:buChar char="•"/>
            </a:pPr>
            <a:r>
              <a:rPr lang="x-none" sz="2400" b="0" i="1" u="none" strike="noStrike" cap="none" baseline="0">
                <a:solidFill>
                  <a:srgbClr val="000000"/>
                </a:solidFill>
                <a:latin typeface="Times New Roman"/>
                <a:ea typeface="Times New Roman"/>
                <a:cs typeface="Times New Roman"/>
                <a:sym typeface="Times New Roman"/>
              </a:rPr>
              <a:t>Direct</a:t>
            </a:r>
            <a:r>
              <a:rPr lang="x-none" sz="2400" b="0" i="0" u="none" strike="noStrike" cap="none" baseline="0">
                <a:solidFill>
                  <a:srgbClr val="000000"/>
                </a:solidFill>
                <a:latin typeface="Times New Roman"/>
                <a:ea typeface="Times New Roman"/>
                <a:cs typeface="Times New Roman"/>
                <a:sym typeface="Times New Roman"/>
              </a:rPr>
              <a:t> – memory location built into the instruction</a:t>
            </a:r>
          </a:p>
          <a:p>
            <a:pPr marL="914400" marR="0" lvl="2" indent="0" algn="l" rtl="0">
              <a:spcBef>
                <a:spcPts val="400"/>
              </a:spcBef>
              <a:buClr>
                <a:srgbClr val="999966"/>
              </a:buClr>
              <a:buSzPct val="76388"/>
              <a:buFont typeface="Arial"/>
              <a:buChar char="•"/>
            </a:pPr>
            <a:r>
              <a:rPr lang="x-none" sz="2400" b="0" i="1" u="none" strike="noStrike" cap="none" baseline="0">
                <a:solidFill>
                  <a:srgbClr val="000000"/>
                </a:solidFill>
                <a:latin typeface="Times New Roman"/>
                <a:ea typeface="Times New Roman"/>
                <a:cs typeface="Times New Roman"/>
                <a:sym typeface="Times New Roman"/>
              </a:rPr>
              <a:t>Register indirect </a:t>
            </a:r>
            <a:r>
              <a:rPr lang="x-none" sz="2400" b="0" i="0" u="none" strike="noStrike" cap="none" baseline="0">
                <a:solidFill>
                  <a:srgbClr val="000000"/>
                </a:solidFill>
                <a:latin typeface="Times New Roman"/>
                <a:ea typeface="Times New Roman"/>
                <a:cs typeface="Times New Roman"/>
                <a:sym typeface="Times New Roman"/>
              </a:rPr>
              <a:t>– memory location’s address in a register</a:t>
            </a:r>
          </a:p>
          <a:p>
            <a:endParaRPr/>
          </a:p>
        </p:txBody>
      </p:sp>
    </p:spTree>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Sample Program</a:t>
            </a:r>
          </a:p>
        </p:txBody>
      </p:sp>
      <p:graphicFrame>
        <p:nvGraphicFramePr>
          <p:cNvPr id="137" name="Shape 137"/>
          <p:cNvGraphicFramePr/>
          <p:nvPr/>
        </p:nvGraphicFramePr>
        <p:xfrm>
          <a:off x="457200" y="2019300"/>
          <a:ext cx="8305800" cy="3660790"/>
        </p:xfrm>
        <a:graphic>
          <a:graphicData uri="http://schemas.openxmlformats.org/drawingml/2006/table">
            <a:tbl>
              <a:tblPr>
                <a:noFill/>
                <a:tableStyleId>{A03DC1F6-CB87-4495-BB1D-4B209DFD56D9}</a:tableStyleId>
              </a:tblPr>
              <a:tblGrid>
                <a:gridCol w="2768600"/>
                <a:gridCol w="5537200"/>
              </a:tblGrid>
              <a:tr h="365125">
                <a:tc>
                  <a:txBody>
                    <a:bodyPr/>
                    <a:lstStyle/>
                    <a:p>
                      <a:pPr lvl="0" rtl="0">
                        <a:buSzPct val="25000"/>
                        <a:buFont typeface="Courier New"/>
                        <a:buNone/>
                      </a:pPr>
                      <a:r>
                        <a:rPr lang="x-none" sz="1800">
                          <a:solidFill>
                            <a:schemeClr val="dk1"/>
                          </a:solidFill>
                          <a:latin typeface="Courier New"/>
                          <a:ea typeface="Courier New"/>
                          <a:cs typeface="Courier New"/>
                          <a:sym typeface="Courier New"/>
                        </a:rPr>
                        <a:t>mov		</a:t>
                      </a:r>
                      <a:r>
                        <a:rPr lang="x-none" sz="1800">
                          <a:solidFill>
                            <a:srgbClr val="3333CC"/>
                          </a:solidFill>
                          <a:latin typeface="Courier New"/>
                          <a:ea typeface="Courier New"/>
                          <a:cs typeface="Courier New"/>
                          <a:sym typeface="Courier New"/>
                        </a:rPr>
                        <a:t>eax</a:t>
                      </a:r>
                      <a:r>
                        <a:rPr lang="x-none" sz="1800">
                          <a:solidFill>
                            <a:schemeClr val="dk1"/>
                          </a:solidFill>
                          <a:latin typeface="Courier New"/>
                          <a:ea typeface="Courier New"/>
                          <a:cs typeface="Courier New"/>
                          <a:sym typeface="Courier New"/>
                        </a:rPr>
                        <a:t>, </a:t>
                      </a:r>
                      <a:r>
                        <a:rPr lang="x-none" sz="1800">
                          <a:solidFill>
                            <a:srgbClr val="660066"/>
                          </a:solidFill>
                          <a:latin typeface="Courier New"/>
                          <a:ea typeface="Courier New"/>
                          <a:cs typeface="Courier New"/>
                          <a:sym typeface="Courier New"/>
                        </a:rPr>
                        <a:t>36</a:t>
                      </a:r>
                    </a:p>
                  </a:txBody>
                  <a:tcPr marL="0" marR="0" marT="45725" marB="45725"/>
                </a:tc>
                <a:tc>
                  <a:txBody>
                    <a:bodyPr/>
                    <a:lstStyle/>
                    <a:p>
                      <a:pPr lvl="0" rtl="0">
                        <a:buSzPct val="25000"/>
                        <a:buFont typeface="Times New Roman"/>
                        <a:buNone/>
                      </a:pPr>
                      <a:r>
                        <a:rPr lang="x-none" sz="1800">
                          <a:solidFill>
                            <a:schemeClr val="dk1"/>
                          </a:solidFill>
                          <a:latin typeface="Times New Roman"/>
                          <a:ea typeface="Times New Roman"/>
                          <a:cs typeface="Times New Roman"/>
                          <a:sym typeface="Times New Roman"/>
                        </a:rPr>
                        <a:t>; move </a:t>
                      </a:r>
                      <a:r>
                        <a:rPr lang="x-none" sz="1800">
                          <a:solidFill>
                            <a:schemeClr val="dk1"/>
                          </a:solidFill>
                          <a:latin typeface="Courier New"/>
                          <a:ea typeface="Courier New"/>
                          <a:cs typeface="Courier New"/>
                          <a:sym typeface="Courier New"/>
                        </a:rPr>
                        <a:t>36</a:t>
                      </a:r>
                      <a:r>
                        <a:rPr lang="x-none" sz="1800">
                          <a:solidFill>
                            <a:schemeClr val="dk1"/>
                          </a:solidFill>
                          <a:latin typeface="Times New Roman"/>
                          <a:ea typeface="Times New Roman"/>
                          <a:cs typeface="Times New Roman"/>
                          <a:sym typeface="Times New Roman"/>
                        </a:rPr>
                        <a:t> into </a:t>
                      </a:r>
                      <a:r>
                        <a:rPr lang="x-none" sz="1800">
                          <a:solidFill>
                            <a:schemeClr val="dk1"/>
                          </a:solidFill>
                          <a:latin typeface="Courier New"/>
                          <a:ea typeface="Courier New"/>
                          <a:cs typeface="Courier New"/>
                          <a:sym typeface="Courier New"/>
                        </a:rPr>
                        <a:t>eax</a:t>
                      </a:r>
                      <a:r>
                        <a:rPr lang="x-none" sz="1800">
                          <a:solidFill>
                            <a:schemeClr val="dk1"/>
                          </a:solidFill>
                          <a:latin typeface="Times New Roman"/>
                          <a:ea typeface="Times New Roman"/>
                          <a:cs typeface="Times New Roman"/>
                          <a:sym typeface="Times New Roman"/>
                        </a:rPr>
                        <a:t> register</a:t>
                      </a:r>
                    </a:p>
                  </a:txBody>
                  <a:tcPr marL="0" marR="0" marT="45725" marB="45725"/>
                </a:tc>
              </a:tr>
              <a:tr h="641350">
                <a:tc>
                  <a:txBody>
                    <a:bodyPr/>
                    <a:lstStyle/>
                    <a:p>
                      <a:pPr lvl="0" rtl="0">
                        <a:buSzPct val="25000"/>
                        <a:buFont typeface="Courier New"/>
                        <a:buNone/>
                      </a:pPr>
                      <a:r>
                        <a:rPr lang="x-none" sz="1800">
                          <a:solidFill>
                            <a:schemeClr val="dk1"/>
                          </a:solidFill>
                          <a:latin typeface="Courier New"/>
                          <a:ea typeface="Courier New"/>
                          <a:cs typeface="Courier New"/>
                          <a:sym typeface="Courier New"/>
                        </a:rPr>
                        <a:t>imul	</a:t>
                      </a:r>
                      <a:r>
                        <a:rPr lang="x-none" sz="1800">
                          <a:solidFill>
                            <a:srgbClr val="3333CC"/>
                          </a:solidFill>
                          <a:latin typeface="Courier New"/>
                          <a:ea typeface="Courier New"/>
                          <a:cs typeface="Courier New"/>
                          <a:sym typeface="Courier New"/>
                        </a:rPr>
                        <a:t>eax</a:t>
                      </a:r>
                      <a:r>
                        <a:rPr lang="x-none" sz="1800">
                          <a:solidFill>
                            <a:schemeClr val="dk1"/>
                          </a:solidFill>
                          <a:latin typeface="Courier New"/>
                          <a:ea typeface="Courier New"/>
                          <a:cs typeface="Courier New"/>
                          <a:sym typeface="Courier New"/>
                        </a:rPr>
                        <a:t>, </a:t>
                      </a:r>
                      <a:r>
                        <a:rPr lang="x-none" sz="1800">
                          <a:solidFill>
                            <a:srgbClr val="660066"/>
                          </a:solidFill>
                          <a:latin typeface="Courier New"/>
                          <a:ea typeface="Courier New"/>
                          <a:cs typeface="Courier New"/>
                          <a:sym typeface="Courier New"/>
                        </a:rPr>
                        <a:t>9</a:t>
                      </a:r>
                    </a:p>
                  </a:txBody>
                  <a:tcPr marL="0" marR="0" marT="45725" marB="45725"/>
                </a:tc>
                <a:tc>
                  <a:txBody>
                    <a:bodyPr/>
                    <a:lstStyle/>
                    <a:p>
                      <a:pPr lvl="0" rtl="0">
                        <a:buSzPct val="25000"/>
                        <a:buFont typeface="Times New Roman"/>
                        <a:buNone/>
                      </a:pPr>
                      <a:r>
                        <a:rPr lang="x-none" sz="1800">
                          <a:solidFill>
                            <a:schemeClr val="dk1"/>
                          </a:solidFill>
                          <a:latin typeface="Times New Roman"/>
                          <a:ea typeface="Times New Roman"/>
                          <a:cs typeface="Times New Roman"/>
                          <a:sym typeface="Times New Roman"/>
                        </a:rPr>
                        <a:t>; “immediate” multiple previous line by </a:t>
                      </a:r>
                      <a:r>
                        <a:rPr lang="x-none" sz="1800">
                          <a:solidFill>
                            <a:schemeClr val="dk1"/>
                          </a:solidFill>
                          <a:latin typeface="Courier New"/>
                          <a:ea typeface="Courier New"/>
                          <a:cs typeface="Courier New"/>
                          <a:sym typeface="Courier New"/>
                        </a:rPr>
                        <a:t>9</a:t>
                      </a:r>
                      <a:r>
                        <a:rPr lang="x-none" sz="1800">
                          <a:solidFill>
                            <a:schemeClr val="dk1"/>
                          </a:solidFill>
                          <a:latin typeface="Times New Roman"/>
                          <a:ea typeface="Times New Roman"/>
                          <a:cs typeface="Times New Roman"/>
                          <a:sym typeface="Times New Roman"/>
                        </a:rPr>
                        <a:t>. </a:t>
                      </a:r>
                      <a:r>
                        <a:rPr lang="x-none" sz="1800">
                          <a:solidFill>
                            <a:schemeClr val="dk1"/>
                          </a:solidFill>
                          <a:latin typeface="Courier New"/>
                          <a:ea typeface="Courier New"/>
                          <a:cs typeface="Courier New"/>
                          <a:sym typeface="Courier New"/>
                        </a:rPr>
                        <a:t>eax </a:t>
                      </a:r>
                      <a:r>
                        <a:rPr lang="x-none" sz="1800">
                          <a:solidFill>
                            <a:schemeClr val="dk1"/>
                          </a:solidFill>
                          <a:latin typeface="Times New Roman"/>
                          <a:ea typeface="Times New Roman"/>
                          <a:cs typeface="Times New Roman"/>
                          <a:sym typeface="Times New Roman"/>
                        </a:rPr>
                        <a:t>= </a:t>
                      </a:r>
                      <a:r>
                        <a:rPr lang="x-none" sz="1800">
                          <a:solidFill>
                            <a:schemeClr val="dk1"/>
                          </a:solidFill>
                          <a:latin typeface="Courier New"/>
                          <a:ea typeface="Courier New"/>
                          <a:cs typeface="Courier New"/>
                          <a:sym typeface="Courier New"/>
                        </a:rPr>
                        <a:t>eax</a:t>
                      </a:r>
                      <a:r>
                        <a:rPr lang="x-none" sz="1800">
                          <a:solidFill>
                            <a:schemeClr val="dk1"/>
                          </a:solidFill>
                          <a:latin typeface="Times New Roman"/>
                          <a:ea typeface="Times New Roman"/>
                          <a:cs typeface="Times New Roman"/>
                          <a:sym typeface="Times New Roman"/>
                        </a:rPr>
                        <a:t>×</a:t>
                      </a:r>
                      <a:r>
                        <a:rPr lang="x-none" sz="1800">
                          <a:solidFill>
                            <a:schemeClr val="dk1"/>
                          </a:solidFill>
                          <a:latin typeface="Courier New"/>
                          <a:ea typeface="Courier New"/>
                          <a:cs typeface="Courier New"/>
                          <a:sym typeface="Courier New"/>
                        </a:rPr>
                        <a:t>9</a:t>
                      </a:r>
                    </a:p>
                  </a:txBody>
                  <a:tcPr marL="0" marR="0" marT="45725" marB="45725"/>
                </a:tc>
              </a:tr>
              <a:tr h="366700">
                <a:tc>
                  <a:txBody>
                    <a:bodyPr/>
                    <a:lstStyle/>
                    <a:p>
                      <a:pPr lvl="0" rtl="0">
                        <a:buSzPct val="25000"/>
                        <a:buFont typeface="Courier New"/>
                        <a:buNone/>
                      </a:pPr>
                      <a:r>
                        <a:rPr lang="x-none" sz="1800">
                          <a:solidFill>
                            <a:schemeClr val="dk1"/>
                          </a:solidFill>
                          <a:latin typeface="Courier New"/>
                          <a:ea typeface="Courier New"/>
                          <a:cs typeface="Courier New"/>
                          <a:sym typeface="Courier New"/>
                        </a:rPr>
                        <a:t>mov		</a:t>
                      </a:r>
                      <a:r>
                        <a:rPr lang="x-none" sz="1800">
                          <a:solidFill>
                            <a:srgbClr val="3333CC"/>
                          </a:solidFill>
                          <a:latin typeface="Courier New"/>
                          <a:ea typeface="Courier New"/>
                          <a:cs typeface="Courier New"/>
                          <a:sym typeface="Courier New"/>
                        </a:rPr>
                        <a:t>ebx</a:t>
                      </a:r>
                      <a:r>
                        <a:rPr lang="x-none" sz="1800">
                          <a:solidFill>
                            <a:schemeClr val="dk1"/>
                          </a:solidFill>
                          <a:latin typeface="Courier New"/>
                          <a:ea typeface="Courier New"/>
                          <a:cs typeface="Courier New"/>
                          <a:sym typeface="Courier New"/>
                        </a:rPr>
                        <a:t>, </a:t>
                      </a:r>
                      <a:r>
                        <a:rPr lang="x-none" sz="1800">
                          <a:solidFill>
                            <a:srgbClr val="660066"/>
                          </a:solidFill>
                          <a:latin typeface="Courier New"/>
                          <a:ea typeface="Courier New"/>
                          <a:cs typeface="Courier New"/>
                          <a:sym typeface="Courier New"/>
                        </a:rPr>
                        <a:t>5</a:t>
                      </a:r>
                    </a:p>
                  </a:txBody>
                  <a:tcPr marL="0" marR="0" marT="45725" marB="45725"/>
                </a:tc>
                <a:tc>
                  <a:txBody>
                    <a:bodyPr/>
                    <a:lstStyle/>
                    <a:p>
                      <a:pPr lvl="0" rtl="0">
                        <a:buSzPct val="25000"/>
                        <a:buFont typeface="Times New Roman"/>
                        <a:buNone/>
                      </a:pPr>
                      <a:r>
                        <a:rPr lang="x-none" sz="1800">
                          <a:solidFill>
                            <a:schemeClr val="dk1"/>
                          </a:solidFill>
                          <a:latin typeface="Times New Roman"/>
                          <a:ea typeface="Times New Roman"/>
                          <a:cs typeface="Times New Roman"/>
                          <a:sym typeface="Times New Roman"/>
                        </a:rPr>
                        <a:t>; divsor</a:t>
                      </a:r>
                    </a:p>
                  </a:txBody>
                  <a:tcPr marL="0" marR="0" marT="45725" marB="45725"/>
                </a:tc>
              </a:tr>
              <a:tr h="366700">
                <a:tc>
                  <a:txBody>
                    <a:bodyPr/>
                    <a:lstStyle/>
                    <a:p>
                      <a:pPr lvl="0" rtl="0">
                        <a:buSzPct val="25000"/>
                        <a:buFont typeface="Courier New"/>
                        <a:buNone/>
                      </a:pPr>
                      <a:r>
                        <a:rPr lang="x-none" sz="1800">
                          <a:solidFill>
                            <a:schemeClr val="dk1"/>
                          </a:solidFill>
                          <a:latin typeface="Courier New"/>
                          <a:ea typeface="Courier New"/>
                          <a:cs typeface="Courier New"/>
                          <a:sym typeface="Courier New"/>
                        </a:rPr>
                        <a:t>cdq</a:t>
                      </a:r>
                    </a:p>
                  </a:txBody>
                  <a:tcPr marL="0" marR="0" marT="45725" marB="45725"/>
                </a:tc>
                <a:tc>
                  <a:txBody>
                    <a:bodyPr/>
                    <a:lstStyle/>
                    <a:p>
                      <a:pPr lvl="0" rtl="0">
                        <a:buSzPct val="25000"/>
                        <a:buFont typeface="Times New Roman"/>
                        <a:buNone/>
                      </a:pPr>
                      <a:r>
                        <a:rPr lang="x-none" sz="1800">
                          <a:solidFill>
                            <a:schemeClr val="dk1"/>
                          </a:solidFill>
                          <a:latin typeface="Times New Roman"/>
                          <a:ea typeface="Times New Roman"/>
                          <a:cs typeface="Times New Roman"/>
                          <a:sym typeface="Times New Roman"/>
                        </a:rPr>
                        <a:t>; convert </a:t>
                      </a:r>
                      <a:r>
                        <a:rPr lang="x-none" sz="1800">
                          <a:solidFill>
                            <a:schemeClr val="dk1"/>
                          </a:solidFill>
                          <a:latin typeface="Courier New"/>
                          <a:ea typeface="Courier New"/>
                          <a:cs typeface="Courier New"/>
                          <a:sym typeface="Courier New"/>
                        </a:rPr>
                        <a:t>ebx</a:t>
                      </a:r>
                      <a:r>
                        <a:rPr lang="x-none" sz="1800">
                          <a:solidFill>
                            <a:schemeClr val="dk1"/>
                          </a:solidFill>
                          <a:latin typeface="Times New Roman"/>
                          <a:ea typeface="Times New Roman"/>
                          <a:cs typeface="Times New Roman"/>
                          <a:sym typeface="Times New Roman"/>
                        </a:rPr>
                        <a:t> double to quadword (prepare for division)</a:t>
                      </a:r>
                    </a:p>
                  </a:txBody>
                  <a:tcPr marL="0" marR="0" marT="45725" marB="45725"/>
                </a:tc>
              </a:tr>
              <a:tr h="365125">
                <a:tc>
                  <a:txBody>
                    <a:bodyPr/>
                    <a:lstStyle/>
                    <a:p>
                      <a:pPr lvl="0" rtl="0">
                        <a:buSzPct val="25000"/>
                        <a:buFont typeface="Courier New"/>
                        <a:buNone/>
                      </a:pPr>
                      <a:r>
                        <a:rPr lang="x-none" sz="1800">
                          <a:solidFill>
                            <a:schemeClr val="dk1"/>
                          </a:solidFill>
                          <a:latin typeface="Courier New"/>
                          <a:ea typeface="Courier New"/>
                          <a:cs typeface="Courier New"/>
                          <a:sym typeface="Courier New"/>
                        </a:rPr>
                        <a:t>idiv	</a:t>
                      </a:r>
                      <a:r>
                        <a:rPr lang="x-none" sz="1800">
                          <a:solidFill>
                            <a:srgbClr val="3333CC"/>
                          </a:solidFill>
                          <a:latin typeface="Courier New"/>
                          <a:ea typeface="Courier New"/>
                          <a:cs typeface="Courier New"/>
                          <a:sym typeface="Courier New"/>
                        </a:rPr>
                        <a:t>ebx</a:t>
                      </a:r>
                    </a:p>
                  </a:txBody>
                  <a:tcPr marL="0" marR="0" marT="45725" marB="45725"/>
                </a:tc>
                <a:tc>
                  <a:txBody>
                    <a:bodyPr/>
                    <a:lstStyle/>
                    <a:p>
                      <a:pPr lvl="0" rtl="0">
                        <a:buSzPct val="25000"/>
                        <a:buFont typeface="Times New Roman"/>
                        <a:buNone/>
                      </a:pPr>
                      <a:r>
                        <a:rPr lang="x-none" sz="1800">
                          <a:solidFill>
                            <a:schemeClr val="dk1"/>
                          </a:solidFill>
                          <a:latin typeface="Times New Roman"/>
                          <a:ea typeface="Times New Roman"/>
                          <a:cs typeface="Times New Roman"/>
                          <a:sym typeface="Times New Roman"/>
                        </a:rPr>
                        <a:t>; divide (implicit accumulator) by </a:t>
                      </a:r>
                      <a:r>
                        <a:rPr lang="x-none" sz="1800">
                          <a:solidFill>
                            <a:schemeClr val="dk1"/>
                          </a:solidFill>
                          <a:latin typeface="Courier New"/>
                          <a:ea typeface="Courier New"/>
                          <a:cs typeface="Courier New"/>
                          <a:sym typeface="Courier New"/>
                        </a:rPr>
                        <a:t>ebx</a:t>
                      </a:r>
                      <a:r>
                        <a:rPr lang="x-none" sz="1800">
                          <a:solidFill>
                            <a:schemeClr val="dk1"/>
                          </a:solidFill>
                          <a:latin typeface="Times New Roman"/>
                          <a:ea typeface="Times New Roman"/>
                          <a:cs typeface="Times New Roman"/>
                          <a:sym typeface="Times New Roman"/>
                        </a:rPr>
                        <a:t>. </a:t>
                      </a:r>
                      <a:r>
                        <a:rPr lang="x-none" sz="1800">
                          <a:solidFill>
                            <a:schemeClr val="dk1"/>
                          </a:solidFill>
                          <a:latin typeface="Courier New"/>
                          <a:ea typeface="Courier New"/>
                          <a:cs typeface="Courier New"/>
                          <a:sym typeface="Courier New"/>
                        </a:rPr>
                        <a:t>eax </a:t>
                      </a:r>
                      <a:r>
                        <a:rPr lang="x-none" sz="1800">
                          <a:solidFill>
                            <a:schemeClr val="dk1"/>
                          </a:solidFill>
                          <a:latin typeface="Times New Roman"/>
                          <a:ea typeface="Times New Roman"/>
                          <a:cs typeface="Times New Roman"/>
                          <a:sym typeface="Times New Roman"/>
                        </a:rPr>
                        <a:t>= </a:t>
                      </a:r>
                      <a:r>
                        <a:rPr lang="x-none" sz="1800">
                          <a:solidFill>
                            <a:schemeClr val="dk1"/>
                          </a:solidFill>
                          <a:latin typeface="Courier New"/>
                          <a:ea typeface="Courier New"/>
                          <a:cs typeface="Courier New"/>
                          <a:sym typeface="Courier New"/>
                        </a:rPr>
                        <a:t>eax÷5</a:t>
                      </a:r>
                    </a:p>
                  </a:txBody>
                  <a:tcPr marL="0" marR="0" marT="45725" marB="45725"/>
                </a:tc>
              </a:tr>
              <a:tr h="366700">
                <a:tc>
                  <a:txBody>
                    <a:bodyPr/>
                    <a:lstStyle/>
                    <a:p>
                      <a:pPr lvl="0" rtl="0">
                        <a:buSzPct val="25000"/>
                        <a:buFont typeface="Courier New"/>
                        <a:buNone/>
                      </a:pPr>
                      <a:r>
                        <a:rPr lang="x-none" sz="1800">
                          <a:solidFill>
                            <a:schemeClr val="dk1"/>
                          </a:solidFill>
                          <a:latin typeface="Courier New"/>
                          <a:ea typeface="Courier New"/>
                          <a:cs typeface="Courier New"/>
                          <a:sym typeface="Courier New"/>
                        </a:rPr>
                        <a:t>add		</a:t>
                      </a:r>
                      <a:r>
                        <a:rPr lang="x-none" sz="1800">
                          <a:solidFill>
                            <a:srgbClr val="3333CC"/>
                          </a:solidFill>
                          <a:latin typeface="Courier New"/>
                          <a:ea typeface="Courier New"/>
                          <a:cs typeface="Courier New"/>
                          <a:sym typeface="Courier New"/>
                        </a:rPr>
                        <a:t>eax</a:t>
                      </a:r>
                      <a:r>
                        <a:rPr lang="x-none" sz="1800">
                          <a:solidFill>
                            <a:schemeClr val="dk1"/>
                          </a:solidFill>
                          <a:latin typeface="Courier New"/>
                          <a:ea typeface="Courier New"/>
                          <a:cs typeface="Courier New"/>
                          <a:sym typeface="Courier New"/>
                        </a:rPr>
                        <a:t>, </a:t>
                      </a:r>
                      <a:r>
                        <a:rPr lang="x-none" sz="1800">
                          <a:solidFill>
                            <a:srgbClr val="660066"/>
                          </a:solidFill>
                          <a:latin typeface="Courier New"/>
                          <a:ea typeface="Courier New"/>
                          <a:cs typeface="Courier New"/>
                          <a:sym typeface="Courier New"/>
                        </a:rPr>
                        <a:t>32</a:t>
                      </a:r>
                    </a:p>
                  </a:txBody>
                  <a:tcPr marL="0" marR="0" marT="45725" marB="45725"/>
                </a:tc>
                <a:tc>
                  <a:txBody>
                    <a:bodyPr/>
                    <a:lstStyle/>
                    <a:p>
                      <a:pPr lvl="0" rtl="0">
                        <a:buSzPct val="25000"/>
                        <a:buFont typeface="Times New Roman"/>
                        <a:buNone/>
                      </a:pPr>
                      <a:r>
                        <a:rPr lang="x-none" sz="1800">
                          <a:solidFill>
                            <a:schemeClr val="dk1"/>
                          </a:solidFill>
                          <a:latin typeface="Times New Roman"/>
                          <a:ea typeface="Times New Roman"/>
                          <a:cs typeface="Times New Roman"/>
                          <a:sym typeface="Times New Roman"/>
                        </a:rPr>
                        <a:t>; </a:t>
                      </a:r>
                      <a:r>
                        <a:rPr lang="x-none" sz="1800">
                          <a:solidFill>
                            <a:schemeClr val="dk1"/>
                          </a:solidFill>
                          <a:latin typeface="Courier New"/>
                          <a:ea typeface="Courier New"/>
                          <a:cs typeface="Courier New"/>
                          <a:sym typeface="Courier New"/>
                        </a:rPr>
                        <a:t>eax </a:t>
                      </a:r>
                      <a:r>
                        <a:rPr lang="x-none" sz="1800">
                          <a:solidFill>
                            <a:schemeClr val="dk1"/>
                          </a:solidFill>
                          <a:latin typeface="Times New Roman"/>
                          <a:ea typeface="Times New Roman"/>
                          <a:cs typeface="Times New Roman"/>
                          <a:sym typeface="Times New Roman"/>
                        </a:rPr>
                        <a:t>= </a:t>
                      </a:r>
                      <a:r>
                        <a:rPr lang="x-none" sz="1800">
                          <a:solidFill>
                            <a:schemeClr val="dk1"/>
                          </a:solidFill>
                          <a:latin typeface="Courier New"/>
                          <a:ea typeface="Courier New"/>
                          <a:cs typeface="Courier New"/>
                          <a:sym typeface="Courier New"/>
                        </a:rPr>
                        <a:t>eax</a:t>
                      </a:r>
                      <a:r>
                        <a:rPr lang="x-none" sz="1800">
                          <a:solidFill>
                            <a:schemeClr val="dk1"/>
                          </a:solidFill>
                          <a:latin typeface="Times New Roman"/>
                          <a:ea typeface="Times New Roman"/>
                          <a:cs typeface="Times New Roman"/>
                          <a:sym typeface="Times New Roman"/>
                        </a:rPr>
                        <a:t>+</a:t>
                      </a:r>
                      <a:r>
                        <a:rPr lang="x-none" sz="1800">
                          <a:solidFill>
                            <a:schemeClr val="dk1"/>
                          </a:solidFill>
                          <a:latin typeface="Courier New"/>
                          <a:ea typeface="Courier New"/>
                          <a:cs typeface="Courier New"/>
                          <a:sym typeface="Courier New"/>
                        </a:rPr>
                        <a:t>32</a:t>
                      </a:r>
                    </a:p>
                  </a:txBody>
                  <a:tcPr marL="0" marR="0" marT="45725" marB="45725"/>
                </a:tc>
              </a:tr>
              <a:tr h="412750">
                <a:tc>
                  <a:txBody>
                    <a:bodyPr/>
                    <a:lstStyle/>
                    <a:p>
                      <a:pPr lvl="0" rtl="0">
                        <a:buSzPct val="25000"/>
                        <a:buFont typeface="Courier New"/>
                        <a:buNone/>
                      </a:pPr>
                      <a:r>
                        <a:rPr lang="x-none" sz="1800">
                          <a:solidFill>
                            <a:schemeClr val="dk1"/>
                          </a:solidFill>
                          <a:latin typeface="Courier New"/>
                          <a:ea typeface="Courier New"/>
                          <a:cs typeface="Courier New"/>
                          <a:sym typeface="Courier New"/>
                        </a:rPr>
                        <a:t>mov		</a:t>
                      </a:r>
                      <a:r>
                        <a:rPr lang="x-none" sz="1800">
                          <a:solidFill>
                            <a:srgbClr val="008000"/>
                          </a:solidFill>
                          <a:latin typeface="Courier New"/>
                          <a:ea typeface="Courier New"/>
                          <a:cs typeface="Courier New"/>
                          <a:sym typeface="Courier New"/>
                        </a:rPr>
                        <a:t>02CDh</a:t>
                      </a:r>
                      <a:r>
                        <a:rPr lang="x-none" sz="1800">
                          <a:solidFill>
                            <a:schemeClr val="dk1"/>
                          </a:solidFill>
                          <a:latin typeface="Courier New"/>
                          <a:ea typeface="Courier New"/>
                          <a:cs typeface="Courier New"/>
                          <a:sym typeface="Courier New"/>
                        </a:rPr>
                        <a:t>, </a:t>
                      </a:r>
                      <a:r>
                        <a:rPr lang="x-none" sz="1800">
                          <a:solidFill>
                            <a:srgbClr val="3333CC"/>
                          </a:solidFill>
                          <a:latin typeface="Courier New"/>
                          <a:ea typeface="Courier New"/>
                          <a:cs typeface="Courier New"/>
                          <a:sym typeface="Courier New"/>
                        </a:rPr>
                        <a:t>eax</a:t>
                      </a:r>
                    </a:p>
                  </a:txBody>
                  <a:tcPr marL="0" marR="0" marT="45725" marB="45725"/>
                </a:tc>
                <a:tc>
                  <a:txBody>
                    <a:bodyPr/>
                    <a:lstStyle/>
                    <a:p>
                      <a:pPr lvl="0" rtl="0">
                        <a:buSzPct val="25000"/>
                        <a:buFont typeface="Times New Roman"/>
                        <a:buNone/>
                      </a:pPr>
                      <a:r>
                        <a:rPr lang="x-none" sz="1800">
                          <a:solidFill>
                            <a:schemeClr val="dk1"/>
                          </a:solidFill>
                          <a:latin typeface="Times New Roman"/>
                          <a:ea typeface="Times New Roman"/>
                          <a:cs typeface="Times New Roman"/>
                          <a:sym typeface="Times New Roman"/>
                        </a:rPr>
                        <a:t>; save results to memory address </a:t>
                      </a:r>
                      <a:r>
                        <a:rPr lang="x-none" sz="1800">
                          <a:solidFill>
                            <a:schemeClr val="dk1"/>
                          </a:solidFill>
                          <a:latin typeface="Courier New"/>
                          <a:ea typeface="Courier New"/>
                          <a:cs typeface="Courier New"/>
                          <a:sym typeface="Courier New"/>
                        </a:rPr>
                        <a:t>02CD</a:t>
                      </a:r>
                      <a:r>
                        <a:rPr lang="x-none" sz="1800" baseline="-25000">
                          <a:solidFill>
                            <a:schemeClr val="dk1"/>
                          </a:solidFill>
                          <a:latin typeface="Courier New"/>
                          <a:ea typeface="Courier New"/>
                          <a:cs typeface="Courier New"/>
                          <a:sym typeface="Courier New"/>
                        </a:rPr>
                        <a:t>16</a:t>
                      </a:r>
                    </a:p>
                  </a:txBody>
                  <a:tcPr marL="0" marR="0" marT="45725" marB="45725"/>
                </a:tc>
              </a:tr>
            </a:tbl>
          </a:graphicData>
        </a:graphic>
      </p:graphicFrame>
      <p:sp>
        <p:nvSpPr>
          <p:cNvPr id="138" name="Shape 138"/>
          <p:cNvSpPr txBox="1"/>
          <p:nvPr/>
        </p:nvSpPr>
        <p:spPr>
          <a:xfrm>
            <a:off x="457200" y="5715000"/>
            <a:ext cx="8077199" cy="646290"/>
          </a:xfrm>
          <a:prstGeom prst="rect">
            <a:avLst/>
          </a:prstGeom>
          <a:noFill/>
          <a:ln>
            <a:noFill/>
          </a:ln>
        </p:spPr>
        <p:txBody>
          <a:bodyPr wrap="square" lIns="91425" tIns="45700" rIns="91425" bIns="45700" anchor="t" anchorCtr="0">
            <a:spAutoFit/>
          </a:bodyPr>
          <a:lstStyle/>
          <a:p>
            <a:pPr marL="0" marR="0" lvl="0" indent="279400" algn="l" rtl="0">
              <a:buClr>
                <a:schemeClr val="dk1"/>
              </a:buClr>
              <a:buSzPct val="101851"/>
              <a:buFont typeface="Arial"/>
              <a:buChar char="•"/>
            </a:pPr>
            <a:r>
              <a:rPr lang="x-none" sz="1800" b="0" i="0" u="none" strike="noStrike" cap="none" baseline="0">
                <a:solidFill>
                  <a:schemeClr val="dk1"/>
                </a:solidFill>
                <a:latin typeface="Times New Roman"/>
                <a:ea typeface="Times New Roman"/>
                <a:cs typeface="Times New Roman"/>
                <a:sym typeface="Times New Roman"/>
              </a:rPr>
              <a:t>Converts temperature (36°) from Celsius to Fahrenheit</a:t>
            </a:r>
          </a:p>
          <a:p>
            <a:pPr marL="0" marR="0" lvl="0" indent="279400" algn="l" rtl="0">
              <a:buClr>
                <a:schemeClr val="dk1"/>
              </a:buClr>
              <a:buSzPct val="101851"/>
              <a:buFont typeface="Arial"/>
              <a:buChar char="•"/>
            </a:pPr>
            <a:r>
              <a:rPr lang="x-none" sz="1800" b="0" i="0" u="none" strike="noStrike" cap="none" baseline="0">
                <a:solidFill>
                  <a:schemeClr val="dk1"/>
                </a:solidFill>
                <a:latin typeface="Times New Roman"/>
                <a:ea typeface="Times New Roman"/>
                <a:cs typeface="Times New Roman"/>
                <a:sym typeface="Times New Roman"/>
              </a:rPr>
              <a:t>(36×9)÷5+32 = 96</a:t>
            </a:r>
          </a:p>
        </p:txBody>
      </p:sp>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p:nvPr/>
        </p:nvSpPr>
        <p:spPr>
          <a:xfrm>
            <a:off x="457200" y="449262"/>
            <a:ext cx="8229600" cy="1311275"/>
          </a:xfrm>
          <a:prstGeom prst="rect">
            <a:avLst/>
          </a:prstGeom>
          <a:noFill/>
          <a:ln>
            <a:noFill/>
          </a:ln>
        </p:spPr>
        <p:txBody>
          <a:bodyPr lIns="91425" tIns="45700" rIns="91425" bIns="45700" anchor="b" anchorCtr="0">
            <a:spAutoFit/>
          </a:bodyPr>
          <a:lstStyle/>
          <a:p>
            <a:pPr marL="0" marR="0" lvl="0" indent="0" algn="l" rtl="0">
              <a:buClr>
                <a:schemeClr val="dk1"/>
              </a:buClr>
              <a:buSzPct val="25000"/>
              <a:buFont typeface="Times New Roman"/>
              <a:buNone/>
            </a:pPr>
            <a:r>
              <a:rPr lang="x-none" sz="4000" b="0" i="0" u="none" strike="noStrike" cap="none" baseline="0">
                <a:solidFill>
                  <a:srgbClr val="420000"/>
                </a:solidFill>
                <a:latin typeface="Times New Roman"/>
                <a:ea typeface="Times New Roman"/>
                <a:cs typeface="Times New Roman"/>
                <a:sym typeface="Times New Roman"/>
              </a:rPr>
              <a:t>x86 Instruction Formatting</a:t>
            </a:r>
          </a:p>
        </p:txBody>
      </p:sp>
      <p:sp>
        <p:nvSpPr>
          <p:cNvPr id="144" name="Shape 144"/>
          <p:cNvSpPr txBox="1"/>
          <p:nvPr/>
        </p:nvSpPr>
        <p:spPr>
          <a:xfrm>
            <a:off x="457200" y="1828800"/>
            <a:ext cx="8001000" cy="2535237"/>
          </a:xfrm>
          <a:prstGeom prst="rect">
            <a:avLst/>
          </a:prstGeom>
          <a:noFill/>
          <a:ln>
            <a:noFill/>
          </a:ln>
        </p:spPr>
        <p:txBody>
          <a:bodyPr lIns="91425" tIns="45700" rIns="91425" bIns="45700" anchor="t" anchorCtr="0">
            <a:spAutoFit/>
          </a:bodyPr>
          <a:lstStyle/>
          <a:p>
            <a:pPr marL="0" marR="0" lvl="0" indent="457200" algn="l" rtl="0">
              <a:spcBef>
                <a:spcPts val="700"/>
              </a:spcBef>
              <a:buClr>
                <a:schemeClr val="dk1"/>
              </a:buClr>
              <a:buSzPct val="71428"/>
              <a:buFont typeface="Arial"/>
              <a:buChar char="•"/>
            </a:pPr>
            <a:r>
              <a:rPr lang="x-none" sz="2800" b="1" i="0" u="none" strike="noStrike" cap="none" baseline="0">
                <a:solidFill>
                  <a:schemeClr val="dk1"/>
                </a:solidFill>
                <a:latin typeface="Times New Roman"/>
                <a:ea typeface="Times New Roman"/>
                <a:cs typeface="Times New Roman"/>
                <a:sym typeface="Times New Roman"/>
              </a:rPr>
              <a:t>Instruction Formats:</a:t>
            </a:r>
          </a:p>
        </p:txBody>
      </p:sp>
      <p:sp>
        <p:nvSpPr>
          <p:cNvPr id="145" name="Shape 145"/>
          <p:cNvSpPr/>
          <p:nvPr/>
        </p:nvSpPr>
        <p:spPr>
          <a:xfrm>
            <a:off x="152400" y="2362200"/>
            <a:ext cx="8864599" cy="4038600"/>
          </a:xfrm>
          <a:prstGeom prst="rect">
            <a:avLst/>
          </a:prstGeom>
          <a:blipFill>
            <a:blip r:embed="rId3"/>
            <a:stretch>
              <a:fillRect/>
            </a:stretch>
          </a:blipFill>
        </p:spPr>
      </p:sp>
    </p:spTree>
  </p:cSld>
  <p:clrMapOvr>
    <a:masterClrMapping/>
  </p:clrMapOvr>
  <p:transition spd="slow">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txBox="1"/>
          <p:nvPr/>
        </p:nvSpPr>
        <p:spPr>
          <a:xfrm>
            <a:off x="489359" y="2013252"/>
            <a:ext cx="7932000" cy="2188199"/>
          </a:xfrm>
          <a:prstGeom prst="rect">
            <a:avLst/>
          </a:prstGeom>
        </p:spPr>
        <p:txBody>
          <a:bodyPr lIns="91425" tIns="91425" rIns="91425" bIns="91425" anchor="ctr" anchorCtr="0">
            <a:spAutoFit/>
          </a:bodyPr>
          <a:lstStyle/>
          <a:p>
            <a:pPr marL="457200" lvl="0" indent="-317500" rtl="0">
              <a:buClr>
                <a:srgbClr val="000000"/>
              </a:buClr>
              <a:buSzPct val="97222"/>
              <a:buFont typeface="Arial"/>
              <a:buChar char="•"/>
            </a:pPr>
            <a:r>
              <a:rPr lang="x-none" sz="2400">
                <a:latin typeface="Times New Roman"/>
                <a:ea typeface="Times New Roman"/>
                <a:cs typeface="Times New Roman"/>
                <a:sym typeface="Times New Roman"/>
              </a:rPr>
              <a:t>The Mod r/m byte determines the addressing mode, whether the instruction is memory to register, register to register, or register to memory and which registers are used.</a:t>
            </a:r>
          </a:p>
        </p:txBody>
      </p:sp>
      <p:sp>
        <p:nvSpPr>
          <p:cNvPr id="154" name="Shape 154"/>
          <p:cNvSpPr txBox="1"/>
          <p:nvPr/>
        </p:nvSpPr>
        <p:spPr>
          <a:xfrm>
            <a:off x="713750" y="736350"/>
            <a:ext cx="3657600" cy="1575299"/>
          </a:xfrm>
          <a:prstGeom prst="rect">
            <a:avLst/>
          </a:prstGeom>
          <a:noFill/>
        </p:spPr>
        <p:txBody>
          <a:bodyPr lIns="91425" tIns="91425" rIns="91425" bIns="91425" anchor="t" anchorCtr="0">
            <a:spAutoFit/>
          </a:bodyPr>
          <a:lstStyle/>
          <a:p>
            <a:pPr>
              <a:buNone/>
            </a:pPr>
            <a:r>
              <a:rPr lang="x-none" sz="4400">
                <a:solidFill>
                  <a:srgbClr val="420000"/>
                </a:solidFill>
                <a:latin typeface="Times New Roman"/>
                <a:ea typeface="Times New Roman"/>
                <a:cs typeface="Times New Roman"/>
                <a:sym typeface="Times New Roman"/>
              </a:rPr>
              <a:t>MOD / R/M </a:t>
            </a:r>
          </a:p>
        </p:txBody>
      </p:sp>
    </p:spTree>
  </p:cSld>
  <p:clrMapOvr>
    <a:masterClrMapping/>
  </p:clrMapOvr>
  <p:transition spd="slow">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Shape 159"/>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MOD / REG Tables</a:t>
            </a:r>
          </a:p>
        </p:txBody>
      </p:sp>
      <p:graphicFrame>
        <p:nvGraphicFramePr>
          <p:cNvPr id="160" name="Shape 160"/>
          <p:cNvGraphicFramePr/>
          <p:nvPr/>
        </p:nvGraphicFramePr>
        <p:xfrm>
          <a:off x="457200" y="1828800"/>
          <a:ext cx="8229600" cy="4848870"/>
        </p:xfrm>
        <a:graphic>
          <a:graphicData uri="http://schemas.openxmlformats.org/drawingml/2006/table">
            <a:tbl>
              <a:tblPr>
                <a:noFill/>
                <a:tableStyleId>{C8A8720F-2261-493B-AE92-893D62921226}</a:tableStyleId>
              </a:tblPr>
              <a:tblGrid>
                <a:gridCol w="762000"/>
                <a:gridCol w="1295400"/>
                <a:gridCol w="1371600"/>
                <a:gridCol w="4800600"/>
              </a:tblGrid>
              <a:tr h="365125">
                <a:tc>
                  <a:txBody>
                    <a:bodyPr/>
                    <a:lstStyle/>
                    <a:p>
                      <a:pPr lvl="0" rtl="0">
                        <a:buSzPct val="25000"/>
                        <a:buFont typeface="Times New Roman"/>
                        <a:buNone/>
                      </a:pPr>
                      <a:r>
                        <a:rPr lang="x-none" sz="1800" b="1">
                          <a:solidFill>
                            <a:srgbClr val="FFFFFF"/>
                          </a:solidFill>
                          <a:latin typeface="Times New Roman"/>
                          <a:ea typeface="Times New Roman"/>
                          <a:cs typeface="Times New Roman"/>
                          <a:sym typeface="Times New Roman"/>
                        </a:rPr>
                        <a:t>Mod</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38100" cap="flat">
                      <a:solidFill>
                        <a:schemeClr val="lt1"/>
                      </a:solidFill>
                      <a:prstDash val="solid"/>
                      <a:round/>
                      <a:headEnd type="none" w="med" len="med"/>
                      <a:tailEnd type="none" w="med" len="med"/>
                    </a:lnB>
                    <a:solidFill>
                      <a:schemeClr val="dk1"/>
                    </a:solidFill>
                  </a:tcPr>
                </a:tc>
                <a:tc gridSpan="3">
                  <a:txBody>
                    <a:bodyPr/>
                    <a:lstStyle/>
                    <a:p>
                      <a:pPr lvl="0" rtl="0">
                        <a:buSzPct val="25000"/>
                        <a:buFont typeface="Times New Roman"/>
                        <a:buNone/>
                      </a:pPr>
                      <a:r>
                        <a:rPr lang="x-none" sz="1800" b="1">
                          <a:solidFill>
                            <a:srgbClr val="FFFFFF"/>
                          </a:solidFill>
                          <a:latin typeface="Times New Roman"/>
                          <a:ea typeface="Times New Roman"/>
                          <a:cs typeface="Times New Roman"/>
                          <a:sym typeface="Times New Roman"/>
                        </a:rPr>
                        <a:t>Displacement</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38100" cap="flat">
                      <a:solidFill>
                        <a:schemeClr val="lt1"/>
                      </a:solidFill>
                      <a:prstDash val="solid"/>
                      <a:round/>
                      <a:headEnd type="none" w="med" len="med"/>
                      <a:tailEnd type="none" w="med" len="med"/>
                    </a:lnB>
                    <a:solidFill>
                      <a:schemeClr val="dk1"/>
                    </a:solidFill>
                  </a:tcPr>
                </a:tc>
                <a:tc hMerge="1">
                  <a:txBody>
                    <a:bodyPr/>
                    <a:lstStyle/>
                    <a:p>
                      <a:endParaRPr lang="en-US"/>
                    </a:p>
                  </a:txBody>
                  <a:tcPr/>
                </a:tc>
                <a:tc hMerge="1">
                  <a:txBody>
                    <a:bodyPr/>
                    <a:lstStyle/>
                    <a:p>
                      <a:endParaRPr lang="en-US"/>
                    </a:p>
                  </a:txBody>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00</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381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gridSpan="3">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If r/m is </a:t>
                      </a:r>
                      <a:r>
                        <a:rPr lang="x-none" sz="1600">
                          <a:solidFill>
                            <a:schemeClr val="dk1"/>
                          </a:solidFill>
                          <a:latin typeface="Courier New"/>
                          <a:ea typeface="Courier New"/>
                          <a:cs typeface="Courier New"/>
                          <a:sym typeface="Courier New"/>
                        </a:rPr>
                        <a:t>110</a:t>
                      </a:r>
                      <a:r>
                        <a:rPr lang="x-none" sz="1600">
                          <a:solidFill>
                            <a:schemeClr val="dk1"/>
                          </a:solidFill>
                          <a:latin typeface="Times New Roman"/>
                          <a:ea typeface="Times New Roman"/>
                          <a:cs typeface="Times New Roman"/>
                          <a:sym typeface="Times New Roman"/>
                        </a:rPr>
                        <a:t>, Displacement (32 bits) is address; otherwise, no displacement</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381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hMerge="1">
                  <a:txBody>
                    <a:bodyPr/>
                    <a:lstStyle/>
                    <a:p>
                      <a:endParaRPr lang="en-US"/>
                    </a:p>
                  </a:txBody>
                  <a:tcPr/>
                </a:tc>
                <a:tc hMerge="1">
                  <a:txBody>
                    <a:bodyPr/>
                    <a:lstStyle/>
                    <a:p>
                      <a:endParaRPr lang="en-US"/>
                    </a:p>
                  </a:txBody>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01</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gridSpan="3">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Eight-bit displacement, sign-extended to 32 bits</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hMerge="1">
                  <a:txBody>
                    <a:bodyPr/>
                    <a:lstStyle/>
                    <a:p>
                      <a:endParaRPr lang="en-US"/>
                    </a:p>
                  </a:txBody>
                  <a:tcPr/>
                </a:tc>
                <a:tc hMerge="1">
                  <a:txBody>
                    <a:bodyPr/>
                    <a:lstStyle/>
                    <a:p>
                      <a:endParaRPr lang="en-US"/>
                    </a:p>
                  </a:txBody>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10</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gridSpan="3">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32-bit displacement (example: MOV [BX + SI]+ displacement, AL)</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hMerge="1">
                  <a:txBody>
                    <a:bodyPr/>
                    <a:lstStyle/>
                    <a:p>
                      <a:endParaRPr lang="en-US"/>
                    </a:p>
                  </a:txBody>
                  <a:tcPr/>
                </a:tc>
                <a:tc hMerge="1">
                  <a:txBody>
                    <a:bodyPr/>
                    <a:lstStyle/>
                    <a:p>
                      <a:endParaRPr lang="en-US"/>
                    </a:p>
                  </a:txBody>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11</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gridSpan="3">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r/m is treated as a second "reg" field</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hMerge="1">
                  <a:txBody>
                    <a:bodyPr/>
                    <a:lstStyle/>
                    <a:p>
                      <a:endParaRPr lang="en-US"/>
                    </a:p>
                  </a:txBody>
                  <a:tcPr/>
                </a:tc>
                <a:tc hMerge="1">
                  <a:txBody>
                    <a:bodyPr/>
                    <a:lstStyle/>
                    <a:p>
                      <a:endParaRPr lang="en-US"/>
                    </a:p>
                  </a:txBody>
                  <a:tcPr/>
                </a:tc>
              </a:tr>
              <a:tr h="368300">
                <a:tc>
                  <a:txBody>
                    <a:bodyPr/>
                    <a:lstStyle/>
                    <a:p>
                      <a:pPr lvl="0" rtl="0">
                        <a:buSzPct val="25000"/>
                        <a:buFont typeface="Times New Roman"/>
                        <a:buNone/>
                      </a:pPr>
                      <a:r>
                        <a:rPr lang="x-none" sz="1800">
                          <a:solidFill>
                            <a:srgbClr val="FFFFFF"/>
                          </a:solidFill>
                          <a:latin typeface="Times New Roman"/>
                          <a:ea typeface="Times New Roman"/>
                          <a:cs typeface="Times New Roman"/>
                          <a:sym typeface="Times New Roman"/>
                        </a:rPr>
                        <a:t>Reg</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chemeClr val="dk1"/>
                    </a:solidFill>
                  </a:tcPr>
                </a:tc>
                <a:tc>
                  <a:txBody>
                    <a:bodyPr/>
                    <a:lstStyle/>
                    <a:p>
                      <a:pPr lvl="0" rtl="0">
                        <a:buSzPct val="25000"/>
                        <a:buFont typeface="Times New Roman"/>
                        <a:buNone/>
                      </a:pPr>
                      <a:r>
                        <a:rPr lang="x-none" sz="1800">
                          <a:solidFill>
                            <a:srgbClr val="FFFFFF"/>
                          </a:solidFill>
                          <a:latin typeface="Times New Roman"/>
                          <a:ea typeface="Times New Roman"/>
                          <a:cs typeface="Times New Roman"/>
                          <a:sym typeface="Times New Roman"/>
                        </a:rPr>
                        <a:t>W=0</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chemeClr val="dk1"/>
                    </a:solidFill>
                  </a:tcPr>
                </a:tc>
                <a:tc>
                  <a:txBody>
                    <a:bodyPr/>
                    <a:lstStyle/>
                    <a:p>
                      <a:pPr lvl="0" rtl="0">
                        <a:buSzPct val="25000"/>
                        <a:buFont typeface="Times New Roman"/>
                        <a:buNone/>
                      </a:pPr>
                      <a:r>
                        <a:rPr lang="x-none" sz="1800">
                          <a:solidFill>
                            <a:srgbClr val="FFFFFF"/>
                          </a:solidFill>
                          <a:latin typeface="Times New Roman"/>
                          <a:ea typeface="Times New Roman"/>
                          <a:cs typeface="Times New Roman"/>
                          <a:sym typeface="Times New Roman"/>
                        </a:rPr>
                        <a:t>W=1</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chemeClr val="dk1"/>
                    </a:solidFill>
                  </a:tcPr>
                </a:tc>
                <a:tc>
                  <a:txBody>
                    <a:bodyPr/>
                    <a:lstStyle/>
                    <a:p>
                      <a:pPr lvl="0" rtl="0">
                        <a:buSzPct val="25000"/>
                        <a:buFont typeface="Times New Roman"/>
                        <a:buNone/>
                      </a:pPr>
                      <a:r>
                        <a:rPr lang="x-none" sz="1800">
                          <a:solidFill>
                            <a:srgbClr val="FFFFFF"/>
                          </a:solidFill>
                          <a:latin typeface="Times New Roman"/>
                          <a:ea typeface="Times New Roman"/>
                          <a:cs typeface="Times New Roman"/>
                          <a:sym typeface="Times New Roman"/>
                        </a:rPr>
                        <a:t>Double word</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chemeClr val="dk1"/>
                    </a:solidFill>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000</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AL</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AX</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EAX</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001</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CL</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CX</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ECX</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010</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DL</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DX</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EDX</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011</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BL</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BX</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EBX</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100</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AH</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SP</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ESP</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101</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CH</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BP</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EBP</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110</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DH</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SI</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ESI</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111</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BH</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DI</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EDI</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r>
            </a:tbl>
          </a:graphicData>
        </a:graphic>
      </p:graphicFrame>
    </p:spTree>
  </p:cSld>
  <p:clrMapOvr>
    <a:masterClrMapping/>
  </p:clrMapOvr>
  <p:transition spd="slow">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Shape 166"/>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R/M Tables</a:t>
            </a:r>
          </a:p>
        </p:txBody>
      </p:sp>
      <p:graphicFrame>
        <p:nvGraphicFramePr>
          <p:cNvPr id="167" name="Shape 167"/>
          <p:cNvGraphicFramePr/>
          <p:nvPr/>
        </p:nvGraphicFramePr>
        <p:xfrm>
          <a:off x="457200" y="2590800"/>
          <a:ext cx="8228000" cy="3052725"/>
        </p:xfrm>
        <a:graphic>
          <a:graphicData uri="http://schemas.openxmlformats.org/drawingml/2006/table">
            <a:tbl>
              <a:tblPr>
                <a:noFill/>
                <a:tableStyleId>{2CE7BF5E-C269-4006-8FB5-4F6FA167AC1E}</a:tableStyleId>
              </a:tblPr>
              <a:tblGrid>
                <a:gridCol w="1371600"/>
                <a:gridCol w="6856400"/>
              </a:tblGrid>
              <a:tr h="365125">
                <a:tc>
                  <a:txBody>
                    <a:bodyPr/>
                    <a:lstStyle/>
                    <a:p>
                      <a:pPr lvl="0" rtl="0">
                        <a:buSzPct val="25000"/>
                        <a:buFont typeface="Times New Roman"/>
                        <a:buNone/>
                      </a:pPr>
                      <a:r>
                        <a:rPr lang="x-none" sz="1800" b="1">
                          <a:solidFill>
                            <a:srgbClr val="FFFFFF"/>
                          </a:solidFill>
                          <a:latin typeface="Times New Roman"/>
                          <a:ea typeface="Times New Roman"/>
                          <a:cs typeface="Times New Roman"/>
                          <a:sym typeface="Times New Roman"/>
                        </a:rPr>
                        <a:t>R/M</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38100" cap="flat">
                      <a:solidFill>
                        <a:schemeClr val="lt1"/>
                      </a:solidFill>
                      <a:prstDash val="solid"/>
                      <a:round/>
                      <a:headEnd type="none" w="med" len="med"/>
                      <a:tailEnd type="none" w="med" len="med"/>
                    </a:lnB>
                    <a:solidFill>
                      <a:schemeClr val="dk1"/>
                    </a:solidFill>
                  </a:tcPr>
                </a:tc>
                <a:tc>
                  <a:txBody>
                    <a:bodyPr/>
                    <a:lstStyle/>
                    <a:p>
                      <a:pPr lvl="0" rtl="0">
                        <a:buSzPct val="25000"/>
                        <a:buFont typeface="Times New Roman"/>
                        <a:buNone/>
                      </a:pPr>
                      <a:r>
                        <a:rPr lang="x-none" sz="1800" b="1">
                          <a:solidFill>
                            <a:srgbClr val="FFFFFF"/>
                          </a:solidFill>
                          <a:latin typeface="Times New Roman"/>
                          <a:ea typeface="Times New Roman"/>
                          <a:cs typeface="Times New Roman"/>
                          <a:sym typeface="Times New Roman"/>
                        </a:rPr>
                        <a:t>Operand Address</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38100" cap="flat">
                      <a:solidFill>
                        <a:schemeClr val="lt1"/>
                      </a:solidFill>
                      <a:prstDash val="solid"/>
                      <a:round/>
                      <a:headEnd type="none" w="med" len="med"/>
                      <a:tailEnd type="none" w="med" len="med"/>
                    </a:lnB>
                    <a:solidFill>
                      <a:schemeClr val="dk1"/>
                    </a:solidFill>
                  </a:tcPr>
                </a:tc>
              </a:tr>
              <a:tr h="33655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000</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381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(BX) + (SI) + displacement (0, 1, 2, or 4 bytes long)</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381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r>
              <a:tr h="33655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001</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(BX) + (DI) + displacement (0, 1, 2, or 4bytes long)</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r>
              <a:tr h="33655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010</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(BP) + (SI) + displacement (0, 1, 2, or 4bytes long)</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r>
              <a:tr h="33495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011</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(BP) + (DI) + displacement (0, 1, 2, or 4bytes long)</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r>
              <a:tr h="33495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100</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(SI) + displacement (0, 1, 2, or 4bytes long)</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r>
              <a:tr h="33655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101</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(DI) + displacement (0, 1, 2, or 4bytes long)</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r>
              <a:tr h="33495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110</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(BP) + displacement unless mod = 00 (see mod table)</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r>
              <a:tr h="33655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111</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(BX) + displacement (0, 1, 2, or 4 bytes long)</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r>
            </a:tbl>
          </a:graphicData>
        </a:graphic>
      </p:graphicFrame>
      <p:sp>
        <p:nvSpPr>
          <p:cNvPr id="168" name="Shape 168"/>
          <p:cNvSpPr txBox="1"/>
          <p:nvPr/>
        </p:nvSpPr>
        <p:spPr>
          <a:xfrm>
            <a:off x="457200" y="1752600"/>
            <a:ext cx="8229600" cy="830261"/>
          </a:xfrm>
          <a:prstGeom prst="rect">
            <a:avLst/>
          </a:prstGeom>
          <a:noFill/>
          <a:ln>
            <a:noFill/>
          </a:ln>
        </p:spPr>
        <p:txBody>
          <a:bodyPr lIns="91425" tIns="45700" rIns="91425" bIns="45700" anchor="t" anchorCtr="0">
            <a:spAutoFit/>
          </a:bodyPr>
          <a:lstStyle/>
          <a:p>
            <a:pPr marL="0" marR="0" lvl="0" indent="342900" algn="l" rtl="0">
              <a:buClr>
                <a:schemeClr val="dk1"/>
              </a:buClr>
              <a:buSzPct val="101851"/>
              <a:buFont typeface="Arial"/>
              <a:buChar char="•"/>
            </a:pPr>
            <a:r>
              <a:rPr lang="x-none" sz="1800" b="0" i="0" u="none" strike="noStrike" cap="none" baseline="0">
                <a:solidFill>
                  <a:schemeClr val="dk1"/>
                </a:solidFill>
                <a:latin typeface="Times New Roman"/>
                <a:ea typeface="Times New Roman"/>
                <a:cs typeface="Times New Roman"/>
                <a:sym typeface="Times New Roman"/>
              </a:rPr>
              <a:t>R/M stands for Register/Memory operand.</a:t>
            </a:r>
          </a:p>
          <a:p>
            <a:pPr marL="0" marR="0" lvl="0" indent="342900" algn="l" rtl="0">
              <a:buClr>
                <a:schemeClr val="dk1"/>
              </a:buClr>
              <a:buSzPct val="101851"/>
              <a:buFont typeface="Arial"/>
              <a:buChar char="•"/>
            </a:pPr>
            <a:r>
              <a:rPr lang="x-none" sz="1800" b="0" i="0" u="none" strike="noStrike" cap="none" baseline="0">
                <a:solidFill>
                  <a:schemeClr val="dk1"/>
                </a:solidFill>
                <a:latin typeface="Times New Roman"/>
                <a:ea typeface="Times New Roman"/>
                <a:cs typeface="Times New Roman"/>
                <a:sym typeface="Times New Roman"/>
              </a:rPr>
              <a:t>Tells how the rest of the instruction is structured (3 bits)</a:t>
            </a:r>
          </a:p>
        </p:txBody>
      </p:sp>
      <p:sp>
        <p:nvSpPr>
          <p:cNvPr id="169" name="Shape 169"/>
          <p:cNvSpPr txBox="1"/>
          <p:nvPr/>
        </p:nvSpPr>
        <p:spPr>
          <a:xfrm>
            <a:off x="457200" y="5691187"/>
            <a:ext cx="8229600" cy="1201737"/>
          </a:xfrm>
          <a:prstGeom prst="rect">
            <a:avLst/>
          </a:prstGeom>
          <a:noFill/>
          <a:ln>
            <a:noFill/>
          </a:ln>
        </p:spPr>
        <p:txBody>
          <a:bodyPr lIns="91425" tIns="45700" rIns="91425" bIns="45700" anchor="t" anchorCtr="0">
            <a:spAutoFit/>
          </a:bodyPr>
          <a:lstStyle/>
          <a:p>
            <a:pPr marL="0" marR="0" lvl="0" indent="0" algn="l" rtl="0">
              <a:buClr>
                <a:schemeClr val="dk1"/>
              </a:buClr>
              <a:buSzPct val="25000"/>
              <a:buFont typeface="Times New Roman"/>
              <a:buNone/>
            </a:pPr>
            <a:r>
              <a:rPr lang="x-none" sz="1800" b="0" i="0" u="none" strike="noStrike" cap="none" baseline="0">
                <a:solidFill>
                  <a:schemeClr val="dk1"/>
                </a:solidFill>
                <a:latin typeface="Times New Roman"/>
                <a:ea typeface="Times New Roman"/>
                <a:cs typeface="Times New Roman"/>
                <a:sym typeface="Times New Roman"/>
              </a:rPr>
              <a:t>Note special meaning of MOD </a:t>
            </a:r>
            <a:r>
              <a:rPr lang="x-none" sz="1800" b="0" i="0" u="none" strike="noStrike" cap="none" baseline="0">
                <a:solidFill>
                  <a:schemeClr val="dk1"/>
                </a:solidFill>
                <a:latin typeface="Courier New"/>
                <a:ea typeface="Courier New"/>
                <a:cs typeface="Courier New"/>
                <a:sym typeface="Courier New"/>
              </a:rPr>
              <a:t>00</a:t>
            </a:r>
            <a:r>
              <a:rPr lang="x-none" sz="1800" b="0" i="0" u="none" strike="noStrike" cap="none" baseline="0">
                <a:solidFill>
                  <a:schemeClr val="dk1"/>
                </a:solidFill>
                <a:latin typeface="Times New Roman"/>
                <a:ea typeface="Times New Roman"/>
                <a:cs typeface="Times New Roman"/>
                <a:sym typeface="Times New Roman"/>
              </a:rPr>
              <a:t>, r/m </a:t>
            </a:r>
            <a:r>
              <a:rPr lang="x-none" sz="1800" b="0" i="0" u="none" strike="noStrike" cap="none" baseline="0">
                <a:solidFill>
                  <a:schemeClr val="dk1"/>
                </a:solidFill>
                <a:latin typeface="Courier New"/>
                <a:ea typeface="Courier New"/>
                <a:cs typeface="Courier New"/>
                <a:sym typeface="Courier New"/>
              </a:rPr>
              <a:t>110</a:t>
            </a:r>
            <a:r>
              <a:rPr lang="x-none" sz="1800" b="0" i="0" u="none" strike="noStrike" cap="none" baseline="0">
                <a:solidFill>
                  <a:schemeClr val="dk1"/>
                </a:solidFill>
                <a:latin typeface="Times New Roman"/>
                <a:ea typeface="Times New Roman"/>
                <a:cs typeface="Times New Roman"/>
                <a:sym typeface="Times New Roman"/>
              </a:rPr>
              <a:t>. Normally, this would be expected to be the operand [BP]. However, instead the 32-bit displacement is treated as the absolute address. To encode the value [BP], you would use mod = </a:t>
            </a:r>
            <a:r>
              <a:rPr lang="x-none" sz="1800" b="0" i="0" u="none" strike="noStrike" cap="none" baseline="0">
                <a:solidFill>
                  <a:schemeClr val="dk1"/>
                </a:solidFill>
                <a:latin typeface="Courier New"/>
                <a:ea typeface="Courier New"/>
                <a:cs typeface="Courier New"/>
                <a:sym typeface="Courier New"/>
              </a:rPr>
              <a:t>01</a:t>
            </a:r>
            <a:r>
              <a:rPr lang="x-none" sz="1800" b="0" i="0" u="none" strike="noStrike" cap="none" baseline="0">
                <a:solidFill>
                  <a:schemeClr val="dk1"/>
                </a:solidFill>
                <a:latin typeface="Times New Roman"/>
                <a:ea typeface="Times New Roman"/>
                <a:cs typeface="Times New Roman"/>
                <a:sym typeface="Times New Roman"/>
              </a:rPr>
              <a:t>, r/m = </a:t>
            </a:r>
            <a:r>
              <a:rPr lang="x-none" sz="1800" b="0" i="0" u="none" strike="noStrike" cap="none" baseline="0">
                <a:solidFill>
                  <a:schemeClr val="dk1"/>
                </a:solidFill>
                <a:latin typeface="Courier New"/>
                <a:ea typeface="Courier New"/>
                <a:cs typeface="Courier New"/>
                <a:sym typeface="Courier New"/>
              </a:rPr>
              <a:t>110</a:t>
            </a:r>
            <a:r>
              <a:rPr lang="x-none" sz="1800" b="0" i="0" u="none" strike="noStrike" cap="none" baseline="0">
                <a:solidFill>
                  <a:schemeClr val="dk1"/>
                </a:solidFill>
                <a:latin typeface="Times New Roman"/>
                <a:ea typeface="Times New Roman"/>
                <a:cs typeface="Times New Roman"/>
                <a:sym typeface="Times New Roman"/>
              </a:rPr>
              <a:t>, 8-bit displacement = </a:t>
            </a:r>
            <a:r>
              <a:rPr lang="x-none" sz="1800" b="0" i="0" u="none" strike="noStrike" cap="none" baseline="0">
                <a:solidFill>
                  <a:schemeClr val="dk1"/>
                </a:solidFill>
                <a:latin typeface="Courier New"/>
                <a:ea typeface="Courier New"/>
                <a:cs typeface="Courier New"/>
                <a:sym typeface="Courier New"/>
              </a:rPr>
              <a:t>0</a:t>
            </a:r>
            <a:r>
              <a:rPr lang="x-none" sz="1800" b="0" i="0" u="none" strike="noStrike" cap="none" baseline="0">
                <a:solidFill>
                  <a:schemeClr val="dk1"/>
                </a:solidFill>
                <a:latin typeface="Times New Roman"/>
                <a:ea typeface="Times New Roman"/>
                <a:cs typeface="Times New Roman"/>
                <a:sym typeface="Times New Roman"/>
              </a:rPr>
              <a:t>.</a:t>
            </a:r>
          </a:p>
        </p:txBody>
      </p:sp>
    </p:spTree>
  </p:cSld>
  <p:clrMapOvr>
    <a:masterClrMapping/>
  </p:clrMapOvr>
  <p:transition spd="slow">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x86 Instruction Format</a:t>
            </a:r>
          </a:p>
        </p:txBody>
      </p:sp>
      <p:sp>
        <p:nvSpPr>
          <p:cNvPr id="176" name="Shape 176"/>
          <p:cNvSpPr txBox="1">
            <a:spLocks noGrp="1"/>
          </p:cNvSpPr>
          <p:nvPr>
            <p:ph type="body" idx="1"/>
          </p:nvPr>
        </p:nvSpPr>
        <p:spPr>
          <a:xfrm>
            <a:off x="457200" y="1828800"/>
            <a:ext cx="8228012" cy="4800600"/>
          </a:xfrm>
          <a:prstGeom prst="rect">
            <a:avLst/>
          </a:prstGeom>
          <a:noFill/>
          <a:ln>
            <a:noFill/>
          </a:ln>
        </p:spPr>
        <p:txBody>
          <a:bodyPr lIns="90000" tIns="46800" rIns="90000" bIns="46800" anchor="t" anchorCtr="0">
            <a:spAutoFit/>
          </a:bodyPr>
          <a:lstStyle/>
          <a:p>
            <a:pPr marL="0" marR="0" lvl="0" indent="0" algn="l" rtl="0">
              <a:lnSpc>
                <a:spcPct val="80000"/>
              </a:lnSpc>
              <a:spcBef>
                <a:spcPts val="500"/>
              </a:spcBef>
              <a:buClr>
                <a:schemeClr val="dk1"/>
              </a:buClr>
              <a:buSzPct val="69444"/>
              <a:buFont typeface="Arial"/>
              <a:buChar char="•"/>
            </a:pPr>
            <a:r>
              <a:rPr lang="x-none" sz="3000" b="1" i="0" u="none" strike="noStrike" cap="none" baseline="0">
                <a:solidFill>
                  <a:srgbClr val="000000"/>
                </a:solidFill>
                <a:latin typeface="Times New Roman"/>
                <a:ea typeface="Times New Roman"/>
                <a:cs typeface="Times New Roman"/>
                <a:sym typeface="Times New Roman"/>
              </a:rPr>
              <a:t>Example:</a:t>
            </a:r>
          </a:p>
          <a:p>
            <a:pPr marL="457200" marR="0" lvl="1"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Courier New"/>
                <a:ea typeface="Courier New"/>
                <a:cs typeface="Courier New"/>
                <a:sym typeface="Courier New"/>
              </a:rPr>
              <a:t>xor CL, [12H]</a:t>
            </a:r>
          </a:p>
          <a:p>
            <a:pPr marL="914400" marR="0" lvl="2"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Exclusive Or the contents of register CL (last byte of ECX register) with contents of address </a:t>
            </a:r>
            <a:r>
              <a:rPr lang="x-none" sz="2200" b="0" i="0" u="none" strike="noStrike" cap="none" baseline="0">
                <a:solidFill>
                  <a:srgbClr val="000000"/>
                </a:solidFill>
                <a:latin typeface="Courier New"/>
                <a:ea typeface="Courier New"/>
                <a:cs typeface="Courier New"/>
                <a:sym typeface="Courier New"/>
              </a:rPr>
              <a:t>12H</a:t>
            </a:r>
          </a:p>
          <a:p>
            <a:pPr marL="914400" marR="0" lvl="2"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Opcode for xor is </a:t>
            </a:r>
            <a:r>
              <a:rPr lang="x-none" sz="2200" b="0" i="0" u="none" strike="noStrike" cap="none" baseline="0">
                <a:solidFill>
                  <a:srgbClr val="000000"/>
                </a:solidFill>
                <a:latin typeface="Courier New"/>
                <a:ea typeface="Courier New"/>
                <a:cs typeface="Courier New"/>
                <a:sym typeface="Courier New"/>
              </a:rPr>
              <a:t>001100dw</a:t>
            </a:r>
          </a:p>
          <a:p>
            <a:pPr marL="1371600" marR="0" lvl="3"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d = direction = </a:t>
            </a:r>
            <a:r>
              <a:rPr lang="x-none" sz="2200" b="0" i="0" u="none" strike="noStrike" cap="none" baseline="0">
                <a:solidFill>
                  <a:srgbClr val="000000"/>
                </a:solidFill>
                <a:latin typeface="Courier New"/>
                <a:ea typeface="Courier New"/>
                <a:cs typeface="Courier New"/>
                <a:sym typeface="Courier New"/>
              </a:rPr>
              <a:t>1</a:t>
            </a:r>
            <a:r>
              <a:rPr lang="x-none" sz="2200" b="0" i="0" u="none" strike="noStrike" cap="none" baseline="0">
                <a:solidFill>
                  <a:srgbClr val="000000"/>
                </a:solidFill>
                <a:latin typeface="Times New Roman"/>
                <a:ea typeface="Times New Roman"/>
                <a:cs typeface="Times New Roman"/>
                <a:sym typeface="Times New Roman"/>
              </a:rPr>
              <a:t> because CL is the destination</a:t>
            </a:r>
          </a:p>
          <a:p>
            <a:pPr marL="1371600" marR="0" lvl="3"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w = dword vs. byte = </a:t>
            </a:r>
            <a:r>
              <a:rPr lang="x-none" sz="2200" b="0" i="0" u="none" strike="noStrike" cap="none" baseline="0">
                <a:solidFill>
                  <a:srgbClr val="000000"/>
                </a:solidFill>
                <a:latin typeface="Courier New"/>
                <a:ea typeface="Courier New"/>
                <a:cs typeface="Courier New"/>
                <a:sym typeface="Courier New"/>
              </a:rPr>
              <a:t>0</a:t>
            </a:r>
            <a:r>
              <a:rPr lang="x-none" sz="2200" b="0" i="0" u="none" strike="noStrike" cap="none" baseline="0">
                <a:solidFill>
                  <a:srgbClr val="000000"/>
                </a:solidFill>
                <a:latin typeface="Times New Roman"/>
                <a:ea typeface="Times New Roman"/>
                <a:cs typeface="Times New Roman"/>
                <a:sym typeface="Times New Roman"/>
              </a:rPr>
              <a:t> because we are using bytes</a:t>
            </a:r>
          </a:p>
          <a:p>
            <a:pPr marL="914400" marR="0" lvl="2"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Code for CL is </a:t>
            </a:r>
            <a:r>
              <a:rPr lang="x-none" sz="2200" b="0" i="0" u="none" strike="noStrike" cap="none" baseline="0">
                <a:solidFill>
                  <a:srgbClr val="000000"/>
                </a:solidFill>
                <a:latin typeface="Courier New"/>
                <a:ea typeface="Courier New"/>
                <a:cs typeface="Courier New"/>
                <a:sym typeface="Courier New"/>
              </a:rPr>
              <a:t>001</a:t>
            </a:r>
          </a:p>
          <a:p>
            <a:pPr marL="914400" marR="0" lvl="2"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MOD = </a:t>
            </a:r>
            <a:r>
              <a:rPr lang="x-none" sz="2200" b="0" i="0" u="none" strike="noStrike" cap="none" baseline="0">
                <a:solidFill>
                  <a:srgbClr val="000000"/>
                </a:solidFill>
                <a:latin typeface="Courier New"/>
                <a:ea typeface="Courier New"/>
                <a:cs typeface="Courier New"/>
                <a:sym typeface="Courier New"/>
              </a:rPr>
              <a:t>00</a:t>
            </a:r>
            <a:r>
              <a:rPr lang="x-none" sz="2200" b="0" i="0" u="none" strike="noStrike" cap="none" baseline="0">
                <a:solidFill>
                  <a:srgbClr val="000000"/>
                </a:solidFill>
                <a:latin typeface="Times New Roman"/>
                <a:ea typeface="Times New Roman"/>
                <a:cs typeface="Times New Roman"/>
                <a:sym typeface="Times New Roman"/>
              </a:rPr>
              <a:t> (Because we have simple displacement)</a:t>
            </a:r>
          </a:p>
          <a:p>
            <a:pPr marL="914400" marR="0" lvl="2"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R/M = </a:t>
            </a:r>
            <a:r>
              <a:rPr lang="x-none" sz="2200" b="0" i="0" u="none" strike="noStrike" cap="none" baseline="0">
                <a:solidFill>
                  <a:srgbClr val="000000"/>
                </a:solidFill>
                <a:latin typeface="Courier New"/>
                <a:ea typeface="Courier New"/>
                <a:cs typeface="Courier New"/>
                <a:sym typeface="Courier New"/>
              </a:rPr>
              <a:t>110</a:t>
            </a:r>
          </a:p>
          <a:p>
            <a:pPr marL="457200" marR="0" lvl="1"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So…</a:t>
            </a:r>
            <a:r>
              <a:rPr lang="x-none" sz="2200" b="0" i="0" u="none" strike="noStrike" cap="none" baseline="0">
                <a:solidFill>
                  <a:srgbClr val="000000"/>
                </a:solidFill>
                <a:latin typeface="Courier New"/>
                <a:ea typeface="Courier New"/>
                <a:cs typeface="Courier New"/>
                <a:sym typeface="Courier New"/>
              </a:rPr>
              <a:t> xor CL, [12H] =</a:t>
            </a:r>
          </a:p>
          <a:p>
            <a:pPr marL="914400" marR="0" lvl="2" indent="0" algn="l" rtl="0">
              <a:lnSpc>
                <a:spcPct val="80000"/>
              </a:lnSpc>
              <a:spcBef>
                <a:spcPts val="400"/>
              </a:spcBef>
              <a:buClr>
                <a:srgbClr val="999966"/>
              </a:buClr>
              <a:buSzPct val="74561"/>
              <a:buFont typeface="Arial"/>
              <a:buChar char="•"/>
            </a:pPr>
            <a:r>
              <a:rPr lang="x-none" sz="1900" b="0" i="0" u="none" strike="noStrike" cap="none" baseline="0">
                <a:solidFill>
                  <a:srgbClr val="000000"/>
                </a:solidFill>
                <a:latin typeface="Courier New"/>
                <a:ea typeface="Courier New"/>
                <a:cs typeface="Courier New"/>
                <a:sym typeface="Courier New"/>
              </a:rPr>
              <a:t>00110010 00001110 00010010 00000000 00000000 00000000</a:t>
            </a:r>
            <a:r>
              <a:rPr lang="x-none" sz="1900" b="0" i="0" u="none" strike="noStrike" cap="none" baseline="-25000">
                <a:solidFill>
                  <a:srgbClr val="000000"/>
                </a:solidFill>
                <a:latin typeface="Courier New"/>
                <a:ea typeface="Courier New"/>
                <a:cs typeface="Courier New"/>
                <a:sym typeface="Courier New"/>
              </a:rPr>
              <a:t>2</a:t>
            </a:r>
          </a:p>
          <a:p>
            <a:pPr marL="914400" marR="0" lvl="2" indent="0" algn="l" rtl="0">
              <a:lnSpc>
                <a:spcPct val="80000"/>
              </a:lnSpc>
              <a:spcBef>
                <a:spcPts val="400"/>
              </a:spcBef>
              <a:buClr>
                <a:srgbClr val="999966"/>
              </a:buClr>
              <a:buSzPct val="74561"/>
              <a:buFont typeface="Arial"/>
              <a:buChar char="•"/>
            </a:pPr>
            <a:r>
              <a:rPr lang="x-none" sz="1900" b="0" i="0" u="none" strike="noStrike" cap="none" baseline="0">
                <a:solidFill>
                  <a:srgbClr val="000000"/>
                </a:solidFill>
                <a:latin typeface="Courier New"/>
                <a:ea typeface="Courier New"/>
                <a:cs typeface="Courier New"/>
                <a:sym typeface="Courier New"/>
              </a:rPr>
              <a:t>32 0E 12 00 00 00</a:t>
            </a:r>
            <a:r>
              <a:rPr lang="x-none" sz="1900" b="0" i="0" u="none" strike="noStrike" cap="none" baseline="-25000">
                <a:solidFill>
                  <a:srgbClr val="000000"/>
                </a:solidFill>
                <a:latin typeface="Courier New"/>
                <a:ea typeface="Courier New"/>
                <a:cs typeface="Courier New"/>
                <a:sym typeface="Courier New"/>
              </a:rPr>
              <a:t>16</a:t>
            </a:r>
          </a:p>
          <a:p>
            <a:endParaRPr/>
          </a:p>
          <a:p>
            <a:endParaRPr/>
          </a:p>
        </p:txBody>
      </p:sp>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Shape 64"/>
          <p:cNvSpPr txBox="1"/>
          <p:nvPr/>
        </p:nvSpPr>
        <p:spPr>
          <a:xfrm>
            <a:off x="457200" y="449262"/>
            <a:ext cx="8229600" cy="1311275"/>
          </a:xfrm>
          <a:prstGeom prst="rect">
            <a:avLst/>
          </a:prstGeom>
          <a:noFill/>
          <a:ln>
            <a:noFill/>
          </a:ln>
        </p:spPr>
        <p:txBody>
          <a:bodyPr lIns="91425" tIns="45700" rIns="91425" bIns="45700" anchor="ctr" anchorCtr="0">
            <a:spAutoFit/>
          </a:bodyPr>
          <a:lstStyle/>
          <a:p>
            <a:pPr marL="0" marR="0" lvl="0" indent="0" algn="l" rtl="0">
              <a:buClr>
                <a:schemeClr val="dk1"/>
              </a:buClr>
              <a:buSzPct val="25000"/>
              <a:buFont typeface="Times New Roman"/>
              <a:buNone/>
            </a:pPr>
            <a:r>
              <a:rPr lang="x-none" sz="4000" b="0" i="0" u="none" strike="noStrike" cap="none" baseline="0">
                <a:solidFill>
                  <a:srgbClr val="420000"/>
                </a:solidFill>
                <a:latin typeface="Times New Roman"/>
                <a:ea typeface="Times New Roman"/>
                <a:cs typeface="Times New Roman"/>
                <a:sym typeface="Times New Roman"/>
              </a:rPr>
              <a:t>Intel 80x86 CPU Instruction Set</a:t>
            </a:r>
          </a:p>
        </p:txBody>
      </p:sp>
      <p:sp>
        <p:nvSpPr>
          <p:cNvPr id="65" name="Shape 65"/>
          <p:cNvSpPr txBox="1"/>
          <p:nvPr/>
        </p:nvSpPr>
        <p:spPr>
          <a:xfrm>
            <a:off x="457200" y="1828800"/>
            <a:ext cx="8229600" cy="2694000"/>
          </a:xfrm>
          <a:prstGeom prst="rect">
            <a:avLst/>
          </a:prstGeom>
          <a:noFill/>
          <a:ln>
            <a:noFill/>
          </a:ln>
        </p:spPr>
        <p:txBody>
          <a:bodyPr lIns="91425" tIns="45700" rIns="91425" bIns="45700" anchor="t" anchorCtr="0">
            <a:spAutoFit/>
          </a:bodyPr>
          <a:lstStyle/>
          <a:p>
            <a:pPr marL="457200" marR="0" lvl="0" indent="-317500" algn="l" rtl="0">
              <a:spcBef>
                <a:spcPts val="800"/>
              </a:spcBef>
              <a:buClr>
                <a:srgbClr val="000000"/>
              </a:buClr>
              <a:buSzPct val="43750"/>
              <a:buFont typeface="Wingdings"/>
              <a:buChar char="§"/>
            </a:pPr>
            <a:r>
              <a:rPr lang="x-none" sz="3200" b="1">
                <a:solidFill>
                  <a:schemeClr val="dk1"/>
                </a:solidFill>
                <a:latin typeface="Times New Roman"/>
                <a:ea typeface="Times New Roman"/>
                <a:cs typeface="Times New Roman"/>
                <a:sym typeface="Times New Roman"/>
              </a:rPr>
              <a:t>Memory</a:t>
            </a:r>
          </a:p>
          <a:p>
            <a:pPr marL="914400" marR="0" lvl="1" indent="-317500" algn="l" rtl="0">
              <a:spcBef>
                <a:spcPts val="800"/>
              </a:spcBef>
              <a:buClr>
                <a:srgbClr val="000000"/>
              </a:buClr>
              <a:buSzPct val="58333"/>
              <a:buFont typeface="Courier New"/>
              <a:buChar char="o"/>
            </a:pPr>
            <a:r>
              <a:rPr lang="x-none" sz="2400">
                <a:solidFill>
                  <a:schemeClr val="dk1"/>
                </a:solidFill>
                <a:latin typeface="Times New Roman"/>
                <a:ea typeface="Times New Roman"/>
                <a:cs typeface="Times New Roman"/>
                <a:sym typeface="Times New Roman"/>
              </a:rPr>
              <a:t>8-bit bytes</a:t>
            </a:r>
          </a:p>
          <a:p>
            <a:pPr marL="914400" marR="0" lvl="1" indent="-317500" algn="l" rtl="0">
              <a:spcBef>
                <a:spcPts val="800"/>
              </a:spcBef>
              <a:buClr>
                <a:srgbClr val="000000"/>
              </a:buClr>
              <a:buSzPct val="58333"/>
              <a:buFont typeface="Courier New"/>
              <a:buChar char="o"/>
            </a:pPr>
            <a:r>
              <a:rPr lang="x-none" sz="2400">
                <a:solidFill>
                  <a:schemeClr val="dk1"/>
                </a:solidFill>
                <a:latin typeface="Times New Roman"/>
                <a:ea typeface="Times New Roman"/>
                <a:cs typeface="Times New Roman"/>
                <a:sym typeface="Times New Roman"/>
              </a:rPr>
              <a:t>Each memory byte has 32-bit label called a physical address</a:t>
            </a:r>
          </a:p>
          <a:p>
            <a:pPr marL="914400" marR="0" lvl="1" indent="-317500" algn="l" rtl="0">
              <a:spcBef>
                <a:spcPts val="800"/>
              </a:spcBef>
              <a:buClr>
                <a:srgbClr val="000000"/>
              </a:buClr>
              <a:buSzPct val="58333"/>
              <a:buFont typeface="Courier New"/>
              <a:buChar char="o"/>
            </a:pPr>
            <a:r>
              <a:rPr lang="x-none" sz="2400">
                <a:solidFill>
                  <a:schemeClr val="dk1"/>
                </a:solidFill>
                <a:latin typeface="Times New Roman"/>
                <a:ea typeface="Times New Roman"/>
                <a:cs typeface="Times New Roman"/>
                <a:sym typeface="Times New Roman"/>
              </a:rPr>
              <a:t>Addresses are byte addresses</a:t>
            </a:r>
          </a:p>
          <a:p>
            <a:pPr marL="914400" marR="0" lvl="1" indent="-317500" algn="l" rtl="0">
              <a:spcBef>
                <a:spcPts val="800"/>
              </a:spcBef>
              <a:buClr>
                <a:srgbClr val="000000"/>
              </a:buClr>
              <a:buSzPct val="58333"/>
              <a:buFont typeface="Courier New"/>
              <a:buChar char="o"/>
            </a:pPr>
            <a:r>
              <a:rPr lang="x-none" sz="2400">
                <a:solidFill>
                  <a:schemeClr val="dk1"/>
                </a:solidFill>
                <a:latin typeface="Times New Roman"/>
                <a:ea typeface="Times New Roman"/>
                <a:cs typeface="Times New Roman"/>
                <a:sym typeface="Times New Roman"/>
              </a:rPr>
              <a:t>Memory size = 4,294,967,296 (2^32) bytes</a:t>
            </a:r>
          </a:p>
          <a:p>
            <a:endParaRPr/>
          </a:p>
        </p:txBody>
      </p:sp>
      <p:sp>
        <p:nvSpPr>
          <p:cNvPr id="66" name="Shape 66"/>
          <p:cNvSpPr txBox="1"/>
          <p:nvPr/>
        </p:nvSpPr>
        <p:spPr>
          <a:xfrm>
            <a:off x="580487" y="4225843"/>
            <a:ext cx="8008500" cy="2203499"/>
          </a:xfrm>
          <a:prstGeom prst="rect">
            <a:avLst/>
          </a:prstGeom>
        </p:spPr>
        <p:txBody>
          <a:bodyPr lIns="91425" tIns="91425" rIns="91425" bIns="91425" anchor="ctr" anchorCtr="0">
            <a:spAutoFit/>
          </a:bodyPr>
          <a:lstStyle/>
          <a:p>
            <a:pPr lvl="0" algn="ctr" rtl="0">
              <a:buNone/>
            </a:pPr>
            <a:r>
              <a:rPr lang="x-none"/>
              <a:t>bits within bytes numbered right (lsb) to left (msb) 0 to 7</a:t>
            </a:r>
          </a:p>
          <a:p>
            <a:pPr lvl="0" algn="ctr" rtl="0">
              <a:buNone/>
            </a:pPr>
            <a:r>
              <a:rPr lang="x-none"/>
              <a:t>    +-+-+-+-+-+-+-+-+</a:t>
            </a:r>
          </a:p>
          <a:p>
            <a:pPr lvl="0" algn="ctr" rtl="0">
              <a:buNone/>
            </a:pPr>
            <a:r>
              <a:rPr lang="x-none"/>
              <a:t>     7 6 5 4 3 2 1 0   &lt;- bit number</a:t>
            </a:r>
          </a:p>
          <a:p>
            <a:pPr lvl="0" algn="ctr" rtl="0">
              <a:buNone/>
            </a:pPr>
            <a:r>
              <a:rPr lang="x-none"/>
              <a:t>bytes within word numbered right (LSB) to left (MSB) 0 to 1 - "little endian"</a:t>
            </a:r>
          </a:p>
          <a:p>
            <a:pPr lvl="0" algn="ctr" rtl="0">
              <a:buNone/>
            </a:pPr>
            <a:r>
              <a:rPr lang="x-none"/>
              <a:t>    +--------+--------+</a:t>
            </a:r>
          </a:p>
          <a:p>
            <a:pPr lvl="0" algn="ctr" rtl="0">
              <a:buNone/>
            </a:pPr>
            <a:r>
              <a:rPr lang="x-none"/>
              <a:t>         1       0       &lt;- byte number</a:t>
            </a:r>
          </a:p>
          <a:p>
            <a:endParaRPr/>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p:nvPr/>
        </p:nvSpPr>
        <p:spPr>
          <a:xfrm>
            <a:off x="457200" y="449262"/>
            <a:ext cx="8229600" cy="1311275"/>
          </a:xfrm>
          <a:prstGeom prst="rect">
            <a:avLst/>
          </a:prstGeom>
          <a:noFill/>
          <a:ln>
            <a:noFill/>
          </a:ln>
        </p:spPr>
        <p:txBody>
          <a:bodyPr lIns="91425" tIns="45700" rIns="91425" bIns="45700" anchor="ctr" anchorCtr="0">
            <a:spAutoFit/>
          </a:bodyPr>
          <a:lstStyle/>
          <a:p>
            <a:pPr marL="0" marR="0" lvl="0" indent="0" algn="l" rtl="0">
              <a:buClr>
                <a:schemeClr val="dk1"/>
              </a:buClr>
              <a:buSzPct val="25000"/>
              <a:buFont typeface="Times New Roman"/>
              <a:buNone/>
            </a:pPr>
            <a:r>
              <a:rPr lang="x-none" sz="4000" b="0" i="0" u="none" strike="noStrike" cap="none" baseline="0">
                <a:solidFill>
                  <a:srgbClr val="420000"/>
                </a:solidFill>
                <a:latin typeface="Times New Roman"/>
                <a:ea typeface="Times New Roman"/>
                <a:cs typeface="Times New Roman"/>
                <a:sym typeface="Times New Roman"/>
              </a:rPr>
              <a:t>x86 Instruction Set</a:t>
            </a:r>
          </a:p>
        </p:txBody>
      </p:sp>
      <p:sp>
        <p:nvSpPr>
          <p:cNvPr id="72" name="Shape 72"/>
          <p:cNvSpPr txBox="1"/>
          <p:nvPr/>
        </p:nvSpPr>
        <p:spPr>
          <a:xfrm>
            <a:off x="457200" y="1828800"/>
            <a:ext cx="8001000" cy="2902200"/>
          </a:xfrm>
          <a:prstGeom prst="rect">
            <a:avLst/>
          </a:prstGeom>
          <a:noFill/>
          <a:ln>
            <a:noFill/>
          </a:ln>
        </p:spPr>
        <p:txBody>
          <a:bodyPr lIns="91425" tIns="45700" rIns="91425" bIns="45700" anchor="t" anchorCtr="0">
            <a:spAutoFit/>
          </a:bodyPr>
          <a:lstStyle/>
          <a:p>
            <a:pPr marL="0" marR="0" lvl="0" indent="457200" algn="l" rtl="0">
              <a:spcBef>
                <a:spcPts val="700"/>
              </a:spcBef>
              <a:buClr>
                <a:schemeClr val="dk1"/>
              </a:buClr>
              <a:buSzPct val="42187"/>
              <a:buFont typeface="Wingdings"/>
              <a:buChar char="§"/>
            </a:pPr>
            <a:r>
              <a:rPr lang="x-none" sz="3200" b="1" i="0" u="none" strike="noStrike" cap="none" baseline="0">
                <a:solidFill>
                  <a:schemeClr val="dk1"/>
                </a:solidFill>
                <a:latin typeface="Times New Roman"/>
                <a:ea typeface="Times New Roman"/>
                <a:cs typeface="Times New Roman"/>
                <a:sym typeface="Times New Roman"/>
              </a:rPr>
              <a:t>Registers:</a:t>
            </a:r>
          </a:p>
          <a:p>
            <a:pPr marL="469900" marR="0" lvl="1" indent="431800" algn="l" rtl="0">
              <a:spcBef>
                <a:spcPts val="600"/>
              </a:spcBef>
              <a:buClr>
                <a:srgbClr val="999966"/>
              </a:buClr>
              <a:buSzPct val="44642"/>
              <a:buFont typeface="Courier New"/>
              <a:buChar char="o"/>
            </a:pPr>
            <a:r>
              <a:rPr lang="x-none" sz="2800" b="0" i="0" u="none" strike="noStrike" cap="none" baseline="0">
                <a:solidFill>
                  <a:schemeClr val="dk1"/>
                </a:solidFill>
                <a:latin typeface="Times New Roman"/>
                <a:ea typeface="Times New Roman"/>
                <a:cs typeface="Times New Roman"/>
                <a:sym typeface="Times New Roman"/>
              </a:rPr>
              <a:t>16 General purpose registers</a:t>
            </a:r>
          </a:p>
          <a:p>
            <a:pPr marL="0" marR="0" lvl="0" indent="463550" algn="l" rtl="0">
              <a:spcBef>
                <a:spcPts val="600"/>
              </a:spcBef>
              <a:buClr>
                <a:srgbClr val="999966"/>
              </a:buClr>
              <a:buSzPct val="44642"/>
              <a:buFont typeface="Wingdings"/>
              <a:buChar char="§"/>
            </a:pPr>
            <a:r>
              <a:rPr lang="x-none" sz="2800" b="0" i="0" u="none" strike="noStrike" cap="none" baseline="0">
                <a:solidFill>
                  <a:schemeClr val="dk1"/>
                </a:solidFill>
                <a:latin typeface="Times New Roman"/>
                <a:ea typeface="Times New Roman"/>
                <a:cs typeface="Times New Roman"/>
                <a:sym typeface="Times New Roman"/>
              </a:rPr>
              <a:t>Most concern to a programmer</a:t>
            </a:r>
          </a:p>
          <a:p>
            <a:pPr marL="469900" marR="0" lvl="1" indent="431800" algn="l" rtl="0">
              <a:spcBef>
                <a:spcPts val="600"/>
              </a:spcBef>
              <a:buClr>
                <a:srgbClr val="999966"/>
              </a:buClr>
              <a:buSzPct val="44642"/>
              <a:buFont typeface="Courier New"/>
              <a:buChar char="o"/>
            </a:pPr>
            <a:r>
              <a:rPr lang="x-none" sz="2800" b="0" i="0" u="none" strike="noStrike" cap="none" baseline="0">
                <a:solidFill>
                  <a:schemeClr val="dk1"/>
                </a:solidFill>
                <a:latin typeface="Times New Roman"/>
                <a:ea typeface="Times New Roman"/>
                <a:cs typeface="Times New Roman"/>
                <a:sym typeface="Times New Roman"/>
              </a:rPr>
              <a:t>Registers are 16 to 32 bits long</a:t>
            </a:r>
          </a:p>
          <a:p>
            <a:pPr marL="469900" marR="0" lvl="1" indent="431800" algn="l" rtl="0">
              <a:spcBef>
                <a:spcPts val="600"/>
              </a:spcBef>
              <a:buClr>
                <a:srgbClr val="999966"/>
              </a:buClr>
              <a:buSzPct val="44642"/>
              <a:buFont typeface="Courier New"/>
              <a:buChar char="o"/>
            </a:pPr>
            <a:r>
              <a:rPr lang="x-none" sz="2800" b="0" i="0" u="none" strike="noStrike" cap="none" baseline="0">
                <a:solidFill>
                  <a:schemeClr val="dk1"/>
                </a:solidFill>
                <a:latin typeface="Times New Roman"/>
                <a:ea typeface="Times New Roman"/>
                <a:cs typeface="Times New Roman"/>
                <a:sym typeface="Times New Roman"/>
              </a:rPr>
              <a:t>Internal storage that is faster and easier to access than RAM</a:t>
            </a:r>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p:nvPr/>
        </p:nvSpPr>
        <p:spPr>
          <a:xfrm>
            <a:off x="457200" y="449262"/>
            <a:ext cx="8229600" cy="1311299"/>
          </a:xfrm>
          <a:prstGeom prst="rect">
            <a:avLst/>
          </a:prstGeom>
          <a:noFill/>
          <a:ln>
            <a:noFill/>
          </a:ln>
        </p:spPr>
        <p:txBody>
          <a:bodyPr lIns="91425" tIns="45700" rIns="91425" bIns="45700" anchor="ctr" anchorCtr="0">
            <a:spAutoFit/>
          </a:bodyPr>
          <a:lstStyle/>
          <a:p>
            <a:pPr marL="0" marR="0" lvl="0" indent="0" algn="l" rtl="0">
              <a:buClr>
                <a:schemeClr val="dk1"/>
              </a:buClr>
              <a:buSzPct val="25000"/>
              <a:buFont typeface="Times New Roman"/>
              <a:buNone/>
            </a:pPr>
            <a:r>
              <a:rPr lang="x-none" sz="4000">
                <a:solidFill>
                  <a:srgbClr val="420000"/>
                </a:solidFill>
                <a:latin typeface="Times New Roman"/>
                <a:ea typeface="Times New Roman"/>
                <a:cs typeface="Times New Roman"/>
                <a:sym typeface="Times New Roman"/>
              </a:rPr>
              <a:t>80</a:t>
            </a:r>
            <a:r>
              <a:rPr lang="x-none" sz="4000" b="0" i="0" u="none" strike="noStrike" cap="none" baseline="0">
                <a:solidFill>
                  <a:srgbClr val="420000"/>
                </a:solidFill>
                <a:latin typeface="Times New Roman"/>
                <a:ea typeface="Times New Roman"/>
                <a:cs typeface="Times New Roman"/>
                <a:sym typeface="Times New Roman"/>
              </a:rPr>
              <a:t>x86 </a:t>
            </a:r>
            <a:r>
              <a:rPr lang="x-none" sz="4000">
                <a:solidFill>
                  <a:srgbClr val="420000"/>
                </a:solidFill>
                <a:latin typeface="Times New Roman"/>
                <a:ea typeface="Times New Roman"/>
                <a:cs typeface="Times New Roman"/>
                <a:sym typeface="Times New Roman"/>
              </a:rPr>
              <a:t>Register History </a:t>
            </a:r>
          </a:p>
        </p:txBody>
      </p:sp>
      <p:sp>
        <p:nvSpPr>
          <p:cNvPr id="78" name="Shape 78"/>
          <p:cNvSpPr txBox="1"/>
          <p:nvPr/>
        </p:nvSpPr>
        <p:spPr>
          <a:xfrm>
            <a:off x="457200" y="1828800"/>
            <a:ext cx="8001000" cy="2902200"/>
          </a:xfrm>
          <a:prstGeom prst="rect">
            <a:avLst/>
          </a:prstGeom>
          <a:noFill/>
          <a:ln>
            <a:noFill/>
          </a:ln>
        </p:spPr>
        <p:txBody>
          <a:bodyPr lIns="91425" tIns="45700" rIns="91425" bIns="45700" anchor="t" anchorCtr="0">
            <a:spAutoFit/>
          </a:bodyPr>
          <a:lstStyle/>
          <a:p>
            <a:pPr marL="0" marR="0" lvl="0" indent="457200" algn="l" rtl="0">
              <a:spcBef>
                <a:spcPts val="700"/>
              </a:spcBef>
              <a:buClr>
                <a:schemeClr val="dk1"/>
              </a:buClr>
              <a:buSzPct val="56250"/>
              <a:buFont typeface="Wingdings"/>
              <a:buChar char="§"/>
            </a:pPr>
            <a:r>
              <a:rPr lang="x-none" sz="2400">
                <a:latin typeface="Times New Roman"/>
                <a:ea typeface="Times New Roman"/>
                <a:cs typeface="Times New Roman"/>
                <a:sym typeface="Times New Roman"/>
              </a:rPr>
              <a:t>With the advent of the 32-bit 80386 processor, the 16-bit general-purpose registers, base registers, index registers, instruction pointer, and </a:t>
            </a:r>
            <a:r>
              <a:rPr lang="x-none" sz="2400">
                <a:solidFill>
                  <a:srgbClr val="0B0080"/>
                </a:solidFill>
                <a:latin typeface="Times New Roman"/>
                <a:ea typeface="Times New Roman"/>
                <a:cs typeface="Times New Roman"/>
                <a:sym typeface="Times New Roman"/>
                <a:hlinkClick r:id="rId3"/>
              </a:rPr>
              <a:t>FLAGS register</a:t>
            </a:r>
            <a:r>
              <a:rPr lang="x-none" sz="2400">
                <a:latin typeface="Times New Roman"/>
                <a:ea typeface="Times New Roman"/>
                <a:cs typeface="Times New Roman"/>
                <a:sym typeface="Times New Roman"/>
              </a:rPr>
              <a:t>, but not the segment registers, were expanded to 32 bits. This is represented by prefixing an "</a:t>
            </a:r>
            <a:r>
              <a:rPr lang="x-none" sz="2400" b="1">
                <a:latin typeface="Times New Roman"/>
                <a:ea typeface="Times New Roman"/>
                <a:cs typeface="Times New Roman"/>
                <a:sym typeface="Times New Roman"/>
              </a:rPr>
              <a:t>E</a:t>
            </a:r>
            <a:r>
              <a:rPr lang="x-none" sz="2400">
                <a:latin typeface="Times New Roman"/>
                <a:ea typeface="Times New Roman"/>
                <a:cs typeface="Times New Roman"/>
                <a:sym typeface="Times New Roman"/>
              </a:rPr>
              <a:t>" (for </a:t>
            </a:r>
            <a:r>
              <a:rPr lang="x-none" sz="2400" b="1">
                <a:latin typeface="Times New Roman"/>
                <a:ea typeface="Times New Roman"/>
                <a:cs typeface="Times New Roman"/>
                <a:sym typeface="Times New Roman"/>
              </a:rPr>
              <a:t>Extended</a:t>
            </a:r>
            <a:r>
              <a:rPr lang="x-none" sz="2400">
                <a:latin typeface="Times New Roman"/>
                <a:ea typeface="Times New Roman"/>
                <a:cs typeface="Times New Roman"/>
                <a:sym typeface="Times New Roman"/>
              </a:rPr>
              <a:t>) to the register names in </a:t>
            </a:r>
            <a:r>
              <a:rPr lang="x-none" sz="2400">
                <a:solidFill>
                  <a:srgbClr val="0B0080"/>
                </a:solidFill>
                <a:latin typeface="Times New Roman"/>
                <a:ea typeface="Times New Roman"/>
                <a:cs typeface="Times New Roman"/>
                <a:sym typeface="Times New Roman"/>
                <a:hlinkClick r:id="rId4"/>
              </a:rPr>
              <a:t>x86 assembly language</a:t>
            </a:r>
            <a:r>
              <a:rPr lang="x-none" sz="2400">
                <a:latin typeface="Times New Roman"/>
                <a:ea typeface="Times New Roman"/>
                <a:cs typeface="Times New Roman"/>
                <a:sym typeface="Times New Roman"/>
              </a:rPr>
              <a:t>. Thus, the AX register corresponds to the lowest 16 bits of the new 32-bit EAX register, SI corresponds to the lowest 16 bits of ESI, and so on. The general-purpose registers, base registers, and index registers can all be used as the base in addressing modes, and all of those registers except for the stack pointer can be used as the index in addressing modes.</a:t>
            </a:r>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Registers Format</a:t>
            </a:r>
          </a:p>
        </p:txBody>
      </p:sp>
      <p:graphicFrame>
        <p:nvGraphicFramePr>
          <p:cNvPr id="84" name="Shape 84"/>
          <p:cNvGraphicFramePr/>
          <p:nvPr/>
        </p:nvGraphicFramePr>
        <p:xfrm>
          <a:off x="457200" y="1828800"/>
          <a:ext cx="8228000" cy="2286000"/>
        </p:xfrm>
        <a:graphic>
          <a:graphicData uri="http://schemas.openxmlformats.org/drawingml/2006/table">
            <a:tbl>
              <a:tblPr>
                <a:noFill/>
                <a:tableStyleId>{F7EC0C92-BED1-4AE7-8C42-D433A42DB1AD}</a:tableStyleId>
              </a:tblPr>
              <a:tblGrid>
                <a:gridCol w="2057400"/>
                <a:gridCol w="2055800"/>
                <a:gridCol w="2057400"/>
                <a:gridCol w="2057400"/>
              </a:tblGrid>
              <a:tr h="457200">
                <a:tc gridSpan="4">
                  <a:txBody>
                    <a:bodyPr/>
                    <a:lstStyle/>
                    <a:p>
                      <a:pPr lvl="0" algn="ctr" rtl="0">
                        <a:buSzPct val="25000"/>
                        <a:buFont typeface="Times New Roman"/>
                        <a:buNone/>
                      </a:pPr>
                      <a:r>
                        <a:rPr lang="x-none" sz="1800" b="1">
                          <a:solidFill>
                            <a:schemeClr val="dk1"/>
                          </a:solidFill>
                          <a:latin typeface="Times New Roman"/>
                          <a:ea typeface="Times New Roman"/>
                          <a:cs typeface="Times New Roman"/>
                          <a:sym typeface="Times New Roman"/>
                        </a:rPr>
                        <a:t>General Purpose Registers</a:t>
                      </a:r>
                    </a:p>
                  </a:txBody>
                  <a:tcPr marL="0" marR="0" marT="0" marB="0">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000000"/>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457200">
                <a:tc>
                  <a:txBody>
                    <a:bodyPr/>
                    <a:lstStyle/>
                    <a:p>
                      <a:pPr lvl="0" algn="ctr" rtl="0">
                        <a:buSzPct val="25000"/>
                        <a:buFont typeface="Times New Roman"/>
                        <a:buNone/>
                      </a:pPr>
                      <a:r>
                        <a:rPr lang="x-none" sz="1800">
                          <a:solidFill>
                            <a:schemeClr val="dk1"/>
                          </a:solidFill>
                          <a:latin typeface="Times New Roman"/>
                          <a:ea typeface="Times New Roman"/>
                          <a:cs typeface="Times New Roman"/>
                          <a:sym typeface="Times New Roman"/>
                        </a:rPr>
                        <a:t>31-24</a:t>
                      </a:r>
                    </a:p>
                  </a:txBody>
                  <a:tcPr marL="0" marR="0" marT="0" marB="0">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tcPr>
                </a:tc>
                <a:tc>
                  <a:txBody>
                    <a:bodyPr/>
                    <a:lstStyle/>
                    <a:p>
                      <a:pPr lvl="0" algn="ctr" rtl="0">
                        <a:buSzPct val="25000"/>
                        <a:buFont typeface="Times New Roman"/>
                        <a:buNone/>
                      </a:pPr>
                      <a:r>
                        <a:rPr lang="x-none" sz="1800">
                          <a:solidFill>
                            <a:schemeClr val="dk1"/>
                          </a:solidFill>
                          <a:latin typeface="Times New Roman"/>
                          <a:ea typeface="Times New Roman"/>
                          <a:cs typeface="Times New Roman"/>
                          <a:sym typeface="Times New Roman"/>
                        </a:rPr>
                        <a:t>23-16</a:t>
                      </a:r>
                    </a:p>
                  </a:txBody>
                  <a:tcPr marL="0" marR="0" marT="0" marB="0">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tcPr>
                </a:tc>
                <a:tc>
                  <a:txBody>
                    <a:bodyPr/>
                    <a:lstStyle/>
                    <a:p>
                      <a:pPr lvl="0" algn="ctr" rtl="0">
                        <a:buSzPct val="25000"/>
                        <a:buFont typeface="Times New Roman"/>
                        <a:buNone/>
                      </a:pPr>
                      <a:r>
                        <a:rPr lang="x-none" sz="1800">
                          <a:solidFill>
                            <a:schemeClr val="dk1"/>
                          </a:solidFill>
                          <a:latin typeface="Times New Roman"/>
                          <a:ea typeface="Times New Roman"/>
                          <a:cs typeface="Times New Roman"/>
                          <a:sym typeface="Times New Roman"/>
                        </a:rPr>
                        <a:t>15-8</a:t>
                      </a:r>
                    </a:p>
                  </a:txBody>
                  <a:tcPr marL="0" marR="0" marT="0" marB="0">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tcPr>
                </a:tc>
                <a:tc>
                  <a:txBody>
                    <a:bodyPr/>
                    <a:lstStyle/>
                    <a:p>
                      <a:pPr lvl="0" algn="ctr" rtl="0">
                        <a:buSzPct val="25000"/>
                        <a:buFont typeface="Times New Roman"/>
                        <a:buNone/>
                      </a:pPr>
                      <a:r>
                        <a:rPr lang="x-none" sz="1800">
                          <a:solidFill>
                            <a:schemeClr val="dk1"/>
                          </a:solidFill>
                          <a:latin typeface="Times New Roman"/>
                          <a:ea typeface="Times New Roman"/>
                          <a:cs typeface="Times New Roman"/>
                          <a:sym typeface="Times New Roman"/>
                        </a:rPr>
                        <a:t>7-0</a:t>
                      </a:r>
                    </a:p>
                  </a:txBody>
                  <a:tcPr marL="0" marR="0" marT="0" marB="0">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tcPr>
                </a:tc>
              </a:tr>
              <a:tr h="457200">
                <a:tc gridSpan="4">
                  <a:txBody>
                    <a:bodyPr/>
                    <a:lstStyle/>
                    <a:p>
                      <a:pPr lvl="0" algn="ctr" rtl="0">
                        <a:buSzPct val="25000"/>
                        <a:buFont typeface="Times New Roman"/>
                        <a:buNone/>
                      </a:pPr>
                      <a:r>
                        <a:rPr lang="x-none" sz="1800">
                          <a:solidFill>
                            <a:schemeClr val="dk1"/>
                          </a:solidFill>
                          <a:latin typeface="Times New Roman"/>
                          <a:ea typeface="Times New Roman"/>
                          <a:cs typeface="Times New Roman"/>
                          <a:sym typeface="Times New Roman"/>
                        </a:rPr>
                        <a:t>EAX, EBX, ECX, EDX</a:t>
                      </a:r>
                    </a:p>
                  </a:txBody>
                  <a:tcPr marL="0" marR="0" marT="0" marB="0">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457200">
                <a:tc gridSpan="2">
                  <a:txBody>
                    <a:bodyPr/>
                    <a:lstStyle/>
                    <a:p>
                      <a:endParaRPr/>
                    </a:p>
                  </a:txBody>
                  <a:tcPr marL="91425" marR="91425" marT="91425" marB="91425">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BFBFBF"/>
                    </a:solidFill>
                  </a:tcPr>
                </a:tc>
                <a:tc hMerge="1">
                  <a:txBody>
                    <a:bodyPr/>
                    <a:lstStyle/>
                    <a:p>
                      <a:endParaRPr lang="en-US"/>
                    </a:p>
                  </a:txBody>
                  <a:tcPr/>
                </a:tc>
                <a:tc gridSpan="2">
                  <a:txBody>
                    <a:bodyPr/>
                    <a:lstStyle/>
                    <a:p>
                      <a:pPr lvl="0" algn="ctr" rtl="0">
                        <a:buSzPct val="25000"/>
                        <a:buFont typeface="Times New Roman"/>
                        <a:buNone/>
                      </a:pPr>
                      <a:r>
                        <a:rPr lang="x-none" sz="1800">
                          <a:solidFill>
                            <a:schemeClr val="dk1"/>
                          </a:solidFill>
                          <a:latin typeface="Times New Roman"/>
                          <a:ea typeface="Times New Roman"/>
                          <a:cs typeface="Times New Roman"/>
                          <a:sym typeface="Times New Roman"/>
                        </a:rPr>
                        <a:t>AX, BX, CX, DX</a:t>
                      </a:r>
                    </a:p>
                  </a:txBody>
                  <a:tcPr marL="0" marR="0" marT="0" marB="0">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tcPr>
                </a:tc>
                <a:tc hMerge="1">
                  <a:txBody>
                    <a:bodyPr/>
                    <a:lstStyle/>
                    <a:p>
                      <a:endParaRPr lang="en-US"/>
                    </a:p>
                  </a:txBody>
                  <a:tcPr/>
                </a:tc>
              </a:tr>
              <a:tr h="457200">
                <a:tc gridSpan="2">
                  <a:txBody>
                    <a:bodyPr/>
                    <a:lstStyle/>
                    <a:p>
                      <a:endParaRPr/>
                    </a:p>
                  </a:txBody>
                  <a:tcPr marL="91425" marR="91425" marT="91425" marB="91425">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BFBFBF"/>
                    </a:solidFill>
                  </a:tcPr>
                </a:tc>
                <a:tc hMerge="1">
                  <a:txBody>
                    <a:bodyPr/>
                    <a:lstStyle/>
                    <a:p>
                      <a:endParaRPr lang="en-US"/>
                    </a:p>
                  </a:txBody>
                  <a:tcPr/>
                </a:tc>
                <a:tc>
                  <a:txBody>
                    <a:bodyPr/>
                    <a:lstStyle/>
                    <a:p>
                      <a:pPr lvl="0" algn="ctr" rtl="0">
                        <a:buSzPct val="25000"/>
                        <a:buFont typeface="Times New Roman"/>
                        <a:buNone/>
                      </a:pPr>
                      <a:r>
                        <a:rPr lang="x-none" sz="1800">
                          <a:solidFill>
                            <a:schemeClr val="dk1"/>
                          </a:solidFill>
                          <a:latin typeface="Times New Roman"/>
                          <a:ea typeface="Times New Roman"/>
                          <a:cs typeface="Times New Roman"/>
                          <a:sym typeface="Times New Roman"/>
                        </a:rPr>
                        <a:t>*H</a:t>
                      </a:r>
                    </a:p>
                  </a:txBody>
                  <a:tcPr marL="0" marR="0" marT="0" marB="0">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tcPr>
                </a:tc>
                <a:tc>
                  <a:txBody>
                    <a:bodyPr/>
                    <a:lstStyle/>
                    <a:p>
                      <a:pPr lvl="0" algn="ctr" rtl="0">
                        <a:buSzPct val="25000"/>
                        <a:buFont typeface="Times New Roman"/>
                        <a:buNone/>
                      </a:pPr>
                      <a:r>
                        <a:rPr lang="x-none" sz="1800">
                          <a:solidFill>
                            <a:schemeClr val="dk1"/>
                          </a:solidFill>
                          <a:latin typeface="Times New Roman"/>
                          <a:ea typeface="Times New Roman"/>
                          <a:cs typeface="Times New Roman"/>
                          <a:sym typeface="Times New Roman"/>
                        </a:rPr>
                        <a:t>*L</a:t>
                      </a:r>
                    </a:p>
                  </a:txBody>
                  <a:tcPr marL="0" marR="0" marT="0" marB="0">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tcPr>
                </a:tc>
              </a:tr>
            </a:tbl>
          </a:graphicData>
        </a:graphic>
      </p:graphicFrame>
      <p:sp>
        <p:nvSpPr>
          <p:cNvPr id="85" name="Shape 85"/>
          <p:cNvSpPr txBox="1"/>
          <p:nvPr/>
        </p:nvSpPr>
        <p:spPr>
          <a:xfrm>
            <a:off x="609600" y="4495800"/>
            <a:ext cx="8001000" cy="1784349"/>
          </a:xfrm>
          <a:prstGeom prst="rect">
            <a:avLst/>
          </a:prstGeom>
          <a:noFill/>
          <a:ln>
            <a:noFill/>
          </a:ln>
        </p:spPr>
        <p:txBody>
          <a:bodyPr lIns="91425" tIns="45700" rIns="91425" bIns="45700" anchor="t" anchorCtr="0">
            <a:spAutoFit/>
          </a:bodyPr>
          <a:lstStyle/>
          <a:p>
            <a:pPr marL="0" marR="0" lvl="0" indent="0" algn="l" rtl="0">
              <a:spcBef>
                <a:spcPts val="700"/>
              </a:spcBef>
              <a:buClr>
                <a:schemeClr val="dk1"/>
              </a:buClr>
              <a:buSzPct val="71428"/>
              <a:buFont typeface="Arial"/>
              <a:buChar char="•"/>
            </a:pPr>
            <a:r>
              <a:rPr lang="x-none" sz="2800" b="1" i="0" u="none" strike="noStrike" cap="none" baseline="0">
                <a:solidFill>
                  <a:schemeClr val="dk1"/>
                </a:solidFill>
                <a:latin typeface="Times New Roman"/>
                <a:ea typeface="Times New Roman"/>
                <a:cs typeface="Times New Roman"/>
                <a:sym typeface="Times New Roman"/>
              </a:rPr>
              <a:t>Data Registers/General Purpose</a:t>
            </a:r>
          </a:p>
          <a:p>
            <a:pPr marL="457200" marR="0" lvl="1" indent="0" algn="l" rtl="0">
              <a:spcBef>
                <a:spcPts val="600"/>
              </a:spcBef>
              <a:buClr>
                <a:srgbClr val="999966"/>
              </a:buClr>
              <a:buSzPct val="74074"/>
              <a:buFont typeface="Arial"/>
              <a:buChar char="•"/>
            </a:pPr>
            <a:r>
              <a:rPr lang="x-none" sz="1800" b="0" i="0" u="none" strike="noStrike" cap="none" baseline="0">
                <a:solidFill>
                  <a:schemeClr val="dk1"/>
                </a:solidFill>
                <a:latin typeface="Times New Roman"/>
                <a:ea typeface="Times New Roman"/>
                <a:cs typeface="Times New Roman"/>
                <a:sym typeface="Times New Roman"/>
              </a:rPr>
              <a:t>A, B, C, D (EAX, EBX, ECX, EDX)</a:t>
            </a:r>
          </a:p>
          <a:p>
            <a:pPr marL="457200" marR="0" lvl="1" indent="0" algn="l" rtl="0">
              <a:spcBef>
                <a:spcPts val="600"/>
              </a:spcBef>
              <a:buClr>
                <a:srgbClr val="999966"/>
              </a:buClr>
              <a:buSzPct val="74074"/>
              <a:buFont typeface="Arial"/>
              <a:buChar char="•"/>
            </a:pPr>
            <a:r>
              <a:rPr lang="x-none" sz="1800" b="0" i="0" u="none" strike="noStrike" cap="none" baseline="0">
                <a:solidFill>
                  <a:schemeClr val="dk1"/>
                </a:solidFill>
                <a:latin typeface="Times New Roman"/>
                <a:ea typeface="Times New Roman"/>
                <a:cs typeface="Times New Roman"/>
                <a:sym typeface="Times New Roman"/>
              </a:rPr>
              <a:t>EAX called accumulator (arithmetic results often go here)</a:t>
            </a: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x86 General Register Sizes</a:t>
            </a:r>
          </a:p>
        </p:txBody>
      </p:sp>
      <p:sp>
        <p:nvSpPr>
          <p:cNvPr id="91" name="Shape 91"/>
          <p:cNvSpPr/>
          <p:nvPr/>
        </p:nvSpPr>
        <p:spPr>
          <a:xfrm>
            <a:off x="1704142" y="1828800"/>
            <a:ext cx="5734125" cy="4300536"/>
          </a:xfrm>
          <a:prstGeom prst="rect">
            <a:avLst/>
          </a:prstGeom>
          <a:blipFill>
            <a:blip r:embed="rId3"/>
            <a:stretch>
              <a:fillRect/>
            </a:stretch>
          </a:blipFill>
        </p:spPr>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graphicFrame>
        <p:nvGraphicFramePr>
          <p:cNvPr id="97" name="Shape 97"/>
          <p:cNvGraphicFramePr/>
          <p:nvPr/>
        </p:nvGraphicFramePr>
        <p:xfrm>
          <a:off x="609600" y="1859025"/>
          <a:ext cx="7621200" cy="4842675"/>
        </p:xfrm>
        <a:graphic>
          <a:graphicData uri="http://schemas.openxmlformats.org/drawingml/2006/table">
            <a:tbl>
              <a:tblPr>
                <a:noFill/>
                <a:tableStyleId>{F172F66B-15E5-46FE-90EA-986830B27B3F}</a:tableStyleId>
              </a:tblPr>
              <a:tblGrid>
                <a:gridCol w="2539875"/>
                <a:gridCol w="1005900"/>
                <a:gridCol w="4075425"/>
              </a:tblGrid>
              <a:tr h="386550">
                <a:tc>
                  <a:txBody>
                    <a:bodyPr/>
                    <a:lstStyle/>
                    <a:p>
                      <a:pPr marL="0" lvl="0" indent="0" algn="ctr" rtl="0">
                        <a:lnSpc>
                          <a:spcPct val="93000"/>
                        </a:lnSpc>
                        <a:spcBef>
                          <a:spcPts val="400"/>
                        </a:spcBef>
                        <a:buSzPct val="25000"/>
                        <a:buFont typeface="Times New Roman"/>
                        <a:buNone/>
                      </a:pPr>
                      <a:r>
                        <a:rPr lang="x-none" sz="1800" b="1">
                          <a:solidFill>
                            <a:schemeClr val="dk1"/>
                          </a:solidFill>
                          <a:latin typeface="Times New Roman"/>
                          <a:ea typeface="Times New Roman"/>
                          <a:cs typeface="Times New Roman"/>
                          <a:sym typeface="Times New Roman"/>
                        </a:rPr>
                        <a:t>Mnemonic</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28425"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b="1">
                          <a:solidFill>
                            <a:schemeClr val="dk1"/>
                          </a:solidFill>
                          <a:latin typeface="Times New Roman"/>
                          <a:ea typeface="Times New Roman"/>
                          <a:cs typeface="Times New Roman"/>
                          <a:sym typeface="Times New Roman"/>
                        </a:rPr>
                        <a:t>Length</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28425"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b="1">
                          <a:solidFill>
                            <a:schemeClr val="dk1"/>
                          </a:solidFill>
                          <a:latin typeface="Times New Roman"/>
                          <a:ea typeface="Times New Roman"/>
                          <a:cs typeface="Times New Roman"/>
                          <a:sym typeface="Times New Roman"/>
                        </a:rPr>
                        <a:t>Special Use</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28425"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386550">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EAX</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32</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Accumulator; General purpose</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386550">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EBX, ECX, EDX</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32</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General purpose</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386550">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ESI</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32</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Source index; source address</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386550">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EDI</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32</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Destination index; address of destination</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386550">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ESP</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32</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Stack pointer; address of top of stack</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630850">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EBP</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32</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Base pointer; address of reference point in stack</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875125">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CS, DS, ES, SS, FS, GS</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16</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Selector for “Code Segment”, “Data Segment”, “Extra Segment”, “Stack Segment”, and “Additional Segments”</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386550">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EIP</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32</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Instruction pointer; next instruction</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630850">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EFLAGS</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28425"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32</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28425"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Collection of flags and status bits (carry, parity, zero, sign, overflow, etc.)</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28425" cap="flat">
                      <a:solidFill>
                        <a:srgbClr val="000000"/>
                      </a:solidFill>
                      <a:prstDash val="solid"/>
                      <a:round/>
                      <a:headEnd type="none" w="med" len="med"/>
                      <a:tailEnd type="none" w="med" len="med"/>
                    </a:lnB>
                  </a:tcPr>
                </a:tc>
              </a:tr>
            </a:tbl>
          </a:graphicData>
        </a:graphic>
      </p:graphicFrame>
      <p:sp>
        <p:nvSpPr>
          <p:cNvPr id="98" name="Shape 98"/>
          <p:cNvSpPr txBox="1"/>
          <p:nvPr/>
        </p:nvSpPr>
        <p:spPr>
          <a:xfrm>
            <a:off x="457200" y="533400"/>
            <a:ext cx="8228012" cy="1141411"/>
          </a:xfrm>
          <a:prstGeom prst="rect">
            <a:avLst/>
          </a:prstGeom>
          <a:noFill/>
          <a:ln>
            <a:noFill/>
          </a:ln>
        </p:spPr>
        <p:txBody>
          <a:bodyPr lIns="91425" tIns="45700" rIns="91425" bIns="45700" anchor="b" anchorCtr="0">
            <a:spAutoFit/>
          </a:bodyPr>
          <a:lstStyle/>
          <a:p>
            <a:pPr marL="0" marR="0" lvl="0" indent="0" algn="l" rtl="0">
              <a:buClr>
                <a:schemeClr val="dk1"/>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General Register List</a:t>
            </a:r>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p:nvPr/>
        </p:nvSpPr>
        <p:spPr>
          <a:xfrm>
            <a:off x="457200" y="449262"/>
            <a:ext cx="8229600" cy="1311275"/>
          </a:xfrm>
          <a:prstGeom prst="rect">
            <a:avLst/>
          </a:prstGeom>
          <a:noFill/>
          <a:ln>
            <a:noFill/>
          </a:ln>
        </p:spPr>
        <p:txBody>
          <a:bodyPr lIns="91425" tIns="45700" rIns="91425" bIns="45700" anchor="b" anchorCtr="0">
            <a:spAutoFit/>
          </a:bodyPr>
          <a:lstStyle/>
          <a:p>
            <a:pPr marL="0" marR="0" lvl="0" indent="0" algn="l" rtl="0">
              <a:buClr>
                <a:schemeClr val="dk1"/>
              </a:buClr>
              <a:buSzPct val="25000"/>
              <a:buFont typeface="Times New Roman"/>
              <a:buNone/>
            </a:pPr>
            <a:r>
              <a:rPr lang="x-none" sz="4000" b="0" i="0" u="none" strike="noStrike" cap="none" baseline="0">
                <a:solidFill>
                  <a:srgbClr val="420000"/>
                </a:solidFill>
                <a:latin typeface="Times New Roman"/>
                <a:ea typeface="Times New Roman"/>
                <a:cs typeface="Times New Roman"/>
                <a:sym typeface="Times New Roman"/>
              </a:rPr>
              <a:t>x86 Integers and Strings</a:t>
            </a:r>
          </a:p>
        </p:txBody>
      </p:sp>
      <p:sp>
        <p:nvSpPr>
          <p:cNvPr id="104" name="Shape 104"/>
          <p:cNvSpPr txBox="1"/>
          <p:nvPr/>
        </p:nvSpPr>
        <p:spPr>
          <a:xfrm>
            <a:off x="457200" y="1828800"/>
            <a:ext cx="8001000" cy="4419599"/>
          </a:xfrm>
          <a:prstGeom prst="rect">
            <a:avLst/>
          </a:prstGeom>
          <a:noFill/>
          <a:ln>
            <a:noFill/>
          </a:ln>
        </p:spPr>
        <p:txBody>
          <a:bodyPr lIns="91425" tIns="45700" rIns="91425" bIns="45700" anchor="t" anchorCtr="0">
            <a:spAutoFit/>
          </a:bodyPr>
          <a:lstStyle/>
          <a:p>
            <a:pPr marL="457200" marR="0" lvl="0" indent="-317500" algn="l" rtl="0">
              <a:spcBef>
                <a:spcPts val="700"/>
              </a:spcBef>
              <a:buClr>
                <a:srgbClr val="000000"/>
              </a:buClr>
              <a:buSzPct val="97222"/>
              <a:buFont typeface="Arial"/>
              <a:buChar char="•"/>
            </a:pPr>
            <a:r>
              <a:rPr lang="x-none" sz="2400" b="1" i="0" u="none" strike="noStrike" cap="none" baseline="0">
                <a:solidFill>
                  <a:schemeClr val="dk1"/>
                </a:solidFill>
                <a:latin typeface="Times New Roman"/>
                <a:ea typeface="Times New Roman"/>
                <a:cs typeface="Times New Roman"/>
                <a:sym typeface="Times New Roman"/>
              </a:rPr>
              <a:t>Data Formats:</a:t>
            </a:r>
          </a:p>
          <a:p>
            <a:pPr marL="914400" marR="0" lvl="1" indent="-317500" algn="l" rtl="0">
              <a:spcBef>
                <a:spcPts val="600"/>
              </a:spcBef>
              <a:buClr>
                <a:srgbClr val="000000"/>
              </a:buClr>
              <a:buSzPct val="58333"/>
              <a:buFont typeface="Courier New"/>
              <a:buChar char="o"/>
            </a:pPr>
            <a:r>
              <a:rPr lang="x-none" sz="2400" b="0" i="0" u="none" strike="noStrike" cap="none" baseline="0">
                <a:solidFill>
                  <a:schemeClr val="dk1"/>
                </a:solidFill>
                <a:latin typeface="Times New Roman"/>
                <a:ea typeface="Times New Roman"/>
                <a:cs typeface="Times New Roman"/>
                <a:sym typeface="Times New Roman"/>
              </a:rPr>
              <a:t>Integers stored as binary numbers, 8 bits (byte), 16 bits (word), 32 bits (double-word), 64  bits (quadword)</a:t>
            </a:r>
          </a:p>
          <a:p>
            <a:pPr marL="1371600" marR="0" lvl="2" indent="-317500" algn="l" rtl="0">
              <a:spcBef>
                <a:spcPts val="600"/>
              </a:spcBef>
              <a:buClr>
                <a:srgbClr val="000000"/>
              </a:buClr>
              <a:buSzPct val="58333"/>
              <a:buFont typeface="Wingdings"/>
              <a:buChar char="§"/>
            </a:pPr>
            <a:r>
              <a:rPr lang="x-none" sz="2400" b="0" i="0" u="none" strike="noStrike" cap="none" baseline="0">
                <a:solidFill>
                  <a:schemeClr val="dk1"/>
                </a:solidFill>
                <a:latin typeface="Times New Roman"/>
                <a:ea typeface="Times New Roman"/>
                <a:cs typeface="Times New Roman"/>
                <a:sym typeface="Times New Roman"/>
              </a:rPr>
              <a:t>697</a:t>
            </a:r>
            <a:r>
              <a:rPr lang="x-none" sz="2400" b="0" i="0" u="none" strike="noStrike" cap="none" baseline="-25000">
                <a:solidFill>
                  <a:schemeClr val="dk1"/>
                </a:solidFill>
                <a:latin typeface="Times New Roman"/>
                <a:ea typeface="Times New Roman"/>
                <a:cs typeface="Times New Roman"/>
                <a:sym typeface="Times New Roman"/>
              </a:rPr>
              <a:t>10</a:t>
            </a:r>
            <a:r>
              <a:rPr lang="x-none" sz="2400" b="0" i="0" u="none" strike="noStrike" cap="none" baseline="0">
                <a:solidFill>
                  <a:schemeClr val="dk1"/>
                </a:solidFill>
                <a:latin typeface="Times New Roman"/>
                <a:ea typeface="Times New Roman"/>
                <a:cs typeface="Times New Roman"/>
                <a:sym typeface="Times New Roman"/>
              </a:rPr>
              <a:t> = 0000 0010 1011 1001</a:t>
            </a:r>
            <a:r>
              <a:rPr lang="x-none" sz="2400" b="0" i="0" u="none" strike="noStrike" cap="none" baseline="-25000">
                <a:solidFill>
                  <a:schemeClr val="dk1"/>
                </a:solidFill>
                <a:latin typeface="Times New Roman"/>
                <a:ea typeface="Times New Roman"/>
                <a:cs typeface="Times New Roman"/>
                <a:sym typeface="Times New Roman"/>
              </a:rPr>
              <a:t>2 </a:t>
            </a:r>
            <a:r>
              <a:rPr lang="x-none" sz="2400" b="0" i="0" u="none" strike="noStrike" cap="none" baseline="0">
                <a:solidFill>
                  <a:schemeClr val="dk1"/>
                </a:solidFill>
                <a:latin typeface="Times New Roman"/>
                <a:ea typeface="Times New Roman"/>
                <a:cs typeface="Times New Roman"/>
                <a:sym typeface="Times New Roman"/>
              </a:rPr>
              <a:t>(word) </a:t>
            </a:r>
          </a:p>
          <a:p>
            <a:pPr marL="1371600" marR="0" lvl="2" indent="-317500" algn="l" rtl="0">
              <a:spcBef>
                <a:spcPts val="600"/>
              </a:spcBef>
              <a:buClr>
                <a:srgbClr val="000000"/>
              </a:buClr>
              <a:buSzPct val="58333"/>
              <a:buFont typeface="Wingdings"/>
              <a:buChar char="§"/>
            </a:pPr>
            <a:r>
              <a:rPr lang="x-none" sz="2400" b="0" i="0" u="none" strike="noStrike" cap="none" baseline="0">
                <a:solidFill>
                  <a:schemeClr val="dk1"/>
                </a:solidFill>
                <a:latin typeface="Times New Roman"/>
                <a:ea typeface="Times New Roman"/>
                <a:cs typeface="Times New Roman"/>
                <a:sym typeface="Times New Roman"/>
              </a:rPr>
              <a:t>          = 00 00 02 B9</a:t>
            </a:r>
            <a:r>
              <a:rPr lang="x-none" sz="2400" b="0" i="0" u="none" strike="noStrike" cap="none" baseline="-25000">
                <a:solidFill>
                  <a:schemeClr val="dk1"/>
                </a:solidFill>
                <a:latin typeface="Times New Roman"/>
                <a:ea typeface="Times New Roman"/>
                <a:cs typeface="Times New Roman"/>
                <a:sym typeface="Times New Roman"/>
              </a:rPr>
              <a:t>16</a:t>
            </a:r>
            <a:r>
              <a:rPr lang="x-none" sz="2400" b="0" i="0" u="none" strike="noStrike" cap="none" baseline="0">
                <a:solidFill>
                  <a:schemeClr val="dk1"/>
                </a:solidFill>
                <a:latin typeface="Times New Roman"/>
                <a:ea typeface="Times New Roman"/>
                <a:cs typeface="Times New Roman"/>
                <a:sym typeface="Times New Roman"/>
              </a:rPr>
              <a:t> (dword)</a:t>
            </a:r>
          </a:p>
          <a:p>
            <a:pPr marL="914400" marR="0" lvl="1" indent="-317500" algn="l" rtl="0">
              <a:spcBef>
                <a:spcPts val="600"/>
              </a:spcBef>
              <a:buClr>
                <a:srgbClr val="000000"/>
              </a:buClr>
              <a:buSzPct val="58333"/>
              <a:buFont typeface="Courier New"/>
              <a:buChar char="o"/>
            </a:pPr>
            <a:r>
              <a:rPr lang="x-none" sz="2400" b="0" i="0" u="none" strike="noStrike" cap="none" baseline="0">
                <a:solidFill>
                  <a:schemeClr val="dk1"/>
                </a:solidFill>
                <a:latin typeface="Times New Roman"/>
                <a:ea typeface="Times New Roman"/>
                <a:cs typeface="Times New Roman"/>
                <a:sym typeface="Times New Roman"/>
              </a:rPr>
              <a:t>2’s complement representation is used for negative values</a:t>
            </a:r>
          </a:p>
          <a:p>
            <a:pPr marL="1371600" marR="0" lvl="2" indent="-317500" algn="l" rtl="0">
              <a:spcBef>
                <a:spcPts val="600"/>
              </a:spcBef>
              <a:buClr>
                <a:srgbClr val="000000"/>
              </a:buClr>
              <a:buSzPct val="58333"/>
              <a:buFont typeface="Wingdings"/>
              <a:buChar char="§"/>
            </a:pPr>
            <a:r>
              <a:rPr lang="x-none" sz="2400" b="0" i="0" u="none" strike="noStrike" cap="none" baseline="0">
                <a:solidFill>
                  <a:schemeClr val="dk1"/>
                </a:solidFill>
                <a:latin typeface="Times New Roman"/>
                <a:ea typeface="Times New Roman"/>
                <a:cs typeface="Times New Roman"/>
                <a:sym typeface="Times New Roman"/>
              </a:rPr>
              <a:t>-565</a:t>
            </a:r>
            <a:r>
              <a:rPr lang="x-none" sz="2400" b="0" i="0" u="none" strike="noStrike" cap="none" baseline="-25000">
                <a:solidFill>
                  <a:schemeClr val="dk1"/>
                </a:solidFill>
                <a:latin typeface="Times New Roman"/>
                <a:ea typeface="Times New Roman"/>
                <a:cs typeface="Times New Roman"/>
                <a:sym typeface="Times New Roman"/>
              </a:rPr>
              <a:t>10</a:t>
            </a:r>
            <a:r>
              <a:rPr lang="x-none" sz="2400" b="0" i="0" u="none" strike="noStrike" cap="none" baseline="0">
                <a:solidFill>
                  <a:schemeClr val="dk1"/>
                </a:solidFill>
                <a:latin typeface="Times New Roman"/>
                <a:ea typeface="Times New Roman"/>
                <a:cs typeface="Times New Roman"/>
                <a:sym typeface="Times New Roman"/>
              </a:rPr>
              <a:t> = 1111 1101 1100 1011</a:t>
            </a:r>
            <a:r>
              <a:rPr lang="x-none" sz="2400" b="0" i="0" u="none" strike="noStrike" cap="none" baseline="-25000">
                <a:solidFill>
                  <a:schemeClr val="dk1"/>
                </a:solidFill>
                <a:latin typeface="Times New Roman"/>
                <a:ea typeface="Times New Roman"/>
                <a:cs typeface="Times New Roman"/>
                <a:sym typeface="Times New Roman"/>
              </a:rPr>
              <a:t>2</a:t>
            </a:r>
            <a:r>
              <a:rPr lang="x-none" sz="2400" b="0" i="0" u="none" strike="noStrike" cap="none" baseline="0">
                <a:solidFill>
                  <a:schemeClr val="dk1"/>
                </a:solidFill>
                <a:latin typeface="Times New Roman"/>
                <a:ea typeface="Times New Roman"/>
                <a:cs typeface="Times New Roman"/>
                <a:sym typeface="Times New Roman"/>
              </a:rPr>
              <a:t> (word) </a:t>
            </a:r>
          </a:p>
          <a:p>
            <a:pPr marL="1371600" marR="0" lvl="2" indent="-317500" algn="l" rtl="0">
              <a:spcBef>
                <a:spcPts val="600"/>
              </a:spcBef>
              <a:buClr>
                <a:srgbClr val="000000"/>
              </a:buClr>
              <a:buSzPct val="58333"/>
              <a:buFont typeface="Wingdings"/>
              <a:buChar char="§"/>
            </a:pPr>
            <a:r>
              <a:rPr lang="x-none" sz="2400" b="0" i="0" u="none" strike="noStrike" cap="none" baseline="0">
                <a:solidFill>
                  <a:schemeClr val="dk1"/>
                </a:solidFill>
                <a:latin typeface="Times New Roman"/>
                <a:ea typeface="Times New Roman"/>
                <a:cs typeface="Times New Roman"/>
                <a:sym typeface="Times New Roman"/>
              </a:rPr>
              <a:t>           = FF FF FD CB</a:t>
            </a:r>
            <a:r>
              <a:rPr lang="x-none" sz="2400" b="0" i="0" u="none" strike="noStrike" cap="none" baseline="-25000">
                <a:solidFill>
                  <a:schemeClr val="dk1"/>
                </a:solidFill>
                <a:latin typeface="Times New Roman"/>
                <a:ea typeface="Times New Roman"/>
                <a:cs typeface="Times New Roman"/>
                <a:sym typeface="Times New Roman"/>
              </a:rPr>
              <a:t>16</a:t>
            </a:r>
            <a:r>
              <a:rPr lang="x-none" sz="2400" b="0" i="0" u="none" strike="noStrike" cap="none" baseline="0">
                <a:solidFill>
                  <a:schemeClr val="dk1"/>
                </a:solidFill>
                <a:latin typeface="Times New Roman"/>
                <a:ea typeface="Times New Roman"/>
                <a:cs typeface="Times New Roman"/>
                <a:sym typeface="Times New Roman"/>
              </a:rPr>
              <a:t> (dword)</a:t>
            </a:r>
          </a:p>
          <a:p>
            <a:pPr marL="914400" marR="0" lvl="1" indent="-317500" algn="l" rtl="0">
              <a:spcBef>
                <a:spcPts val="600"/>
              </a:spcBef>
              <a:buClr>
                <a:srgbClr val="000000"/>
              </a:buClr>
              <a:buSzPct val="58333"/>
              <a:buFont typeface="Courier New"/>
              <a:buChar char="o"/>
            </a:pPr>
            <a:r>
              <a:rPr lang="x-none" sz="2400" b="0" i="0" u="none" strike="noStrike" cap="none" baseline="0">
                <a:solidFill>
                  <a:schemeClr val="dk1"/>
                </a:solidFill>
                <a:latin typeface="Times New Roman"/>
                <a:ea typeface="Times New Roman"/>
                <a:cs typeface="Times New Roman"/>
                <a:sym typeface="Times New Roman"/>
              </a:rPr>
              <a:t>Characters often stored using 8-bit ASCII codes</a:t>
            </a:r>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Floating Points in x86</a:t>
            </a:r>
          </a:p>
        </p:txBody>
      </p:sp>
      <p:sp>
        <p:nvSpPr>
          <p:cNvPr id="110" name="Shape 110"/>
          <p:cNvSpPr txBox="1">
            <a:spLocks noGrp="1"/>
          </p:cNvSpPr>
          <p:nvPr>
            <p:ph type="body" idx="1"/>
          </p:nvPr>
        </p:nvSpPr>
        <p:spPr>
          <a:xfrm>
            <a:off x="457200" y="1828800"/>
            <a:ext cx="8228012" cy="4300536"/>
          </a:xfrm>
          <a:prstGeom prst="rect">
            <a:avLst/>
          </a:prstGeom>
          <a:noFill/>
          <a:ln>
            <a:noFill/>
          </a:ln>
        </p:spPr>
        <p:txBody>
          <a:bodyPr lIns="90000" tIns="46800" rIns="90000" bIns="46800" anchor="t" anchorCtr="0">
            <a:spAutoFit/>
          </a:bodyPr>
          <a:lstStyle/>
          <a:p>
            <a:pPr marL="457200" marR="0" lvl="0" indent="-317500" algn="l" rtl="0">
              <a:spcBef>
                <a:spcPts val="500"/>
              </a:spcBef>
              <a:buClr>
                <a:srgbClr val="000000"/>
              </a:buClr>
              <a:buSzPct val="72916"/>
              <a:buFont typeface="Arial"/>
              <a:buChar char="•"/>
            </a:pPr>
            <a:r>
              <a:rPr lang="x-none" sz="3200" b="1" i="0" u="none" strike="noStrike" cap="none" baseline="0">
                <a:solidFill>
                  <a:srgbClr val="000000"/>
                </a:solidFill>
                <a:latin typeface="Times New Roman"/>
                <a:ea typeface="Times New Roman"/>
                <a:cs typeface="Times New Roman"/>
                <a:sym typeface="Times New Roman"/>
              </a:rPr>
              <a:t>FPU (floating point unit)</a:t>
            </a:r>
          </a:p>
          <a:p>
            <a:pPr marL="914400" marR="0" lvl="1" indent="-317500" algn="l" rtl="0">
              <a:spcBef>
                <a:spcPts val="400"/>
              </a:spcBef>
              <a:buClr>
                <a:srgbClr val="000000"/>
              </a:buClr>
              <a:buSzPct val="58333"/>
              <a:buFont typeface="Courier New"/>
              <a:buChar char="o"/>
            </a:pPr>
            <a:r>
              <a:rPr lang="x-none" sz="2400" b="0" i="0" u="none" strike="noStrike" cap="none" baseline="0">
                <a:solidFill>
                  <a:srgbClr val="000000"/>
                </a:solidFill>
                <a:latin typeface="Times New Roman"/>
                <a:ea typeface="Times New Roman"/>
                <a:cs typeface="Times New Roman"/>
                <a:sym typeface="Times New Roman"/>
              </a:rPr>
              <a:t>Separate part of chip that does floating point math</a:t>
            </a:r>
          </a:p>
          <a:p>
            <a:pPr marL="914400" marR="0" lvl="1" indent="-317500" algn="l" rtl="0">
              <a:spcBef>
                <a:spcPts val="400"/>
              </a:spcBef>
              <a:buClr>
                <a:srgbClr val="000000"/>
              </a:buClr>
              <a:buSzPct val="58333"/>
              <a:buFont typeface="Courier New"/>
              <a:buChar char="o"/>
            </a:pPr>
            <a:r>
              <a:rPr lang="x-none" sz="2400" b="0" i="0" u="none" strike="noStrike" cap="none" baseline="0">
                <a:solidFill>
                  <a:srgbClr val="000000"/>
                </a:solidFill>
                <a:latin typeface="Times New Roman"/>
                <a:ea typeface="Times New Roman"/>
                <a:cs typeface="Times New Roman"/>
                <a:sym typeface="Times New Roman"/>
              </a:rPr>
              <a:t>Has its own registers, separate from integer operations</a:t>
            </a:r>
          </a:p>
          <a:p>
            <a:pPr marL="914400" marR="0" lvl="1" indent="-317500" algn="l" rtl="0">
              <a:spcBef>
                <a:spcPts val="400"/>
              </a:spcBef>
              <a:buClr>
                <a:srgbClr val="000000"/>
              </a:buClr>
              <a:buSzPct val="58333"/>
              <a:buFont typeface="Courier New"/>
              <a:buChar char="o"/>
            </a:pPr>
            <a:r>
              <a:rPr lang="x-none" sz="2400" b="0" i="0" u="none" strike="noStrike" cap="none" baseline="0">
                <a:solidFill>
                  <a:srgbClr val="000000"/>
                </a:solidFill>
                <a:latin typeface="Times New Roman"/>
                <a:ea typeface="Times New Roman"/>
                <a:cs typeface="Times New Roman"/>
                <a:sym typeface="Times New Roman"/>
              </a:rPr>
              <a:t>Architecture of FPU is outside scope of this class</a:t>
            </a:r>
          </a:p>
          <a:p>
            <a:pPr marL="457200" marR="0" lvl="0" indent="-317500" algn="l" rtl="0">
              <a:spcBef>
                <a:spcPts val="400"/>
              </a:spcBef>
              <a:buClr>
                <a:srgbClr val="000000"/>
              </a:buClr>
              <a:buSzPct val="72916"/>
              <a:buFont typeface="Arial"/>
              <a:buChar char="•"/>
            </a:pPr>
            <a:r>
              <a:rPr lang="x-none" sz="3200" b="1" i="0" u="none" strike="noStrike" cap="none" baseline="0">
                <a:solidFill>
                  <a:srgbClr val="000000"/>
                </a:solidFill>
                <a:latin typeface="Times New Roman"/>
                <a:ea typeface="Times New Roman"/>
                <a:cs typeface="Times New Roman"/>
                <a:sym typeface="Times New Roman"/>
              </a:rPr>
              <a:t>Floating Point Format</a:t>
            </a:r>
          </a:p>
          <a:p>
            <a:pPr marL="914400" marR="0" lvl="1" indent="-317500" algn="l" rtl="0">
              <a:spcBef>
                <a:spcPts val="400"/>
              </a:spcBef>
              <a:buClr>
                <a:srgbClr val="000000"/>
              </a:buClr>
              <a:buSzPct val="50000"/>
              <a:buFont typeface="Courier New"/>
              <a:buChar char="o"/>
            </a:pPr>
            <a:r>
              <a:rPr lang="x-none" sz="2800" b="0" i="0" u="none" strike="noStrike" cap="none" baseline="0">
                <a:solidFill>
                  <a:srgbClr val="000000"/>
                </a:solidFill>
                <a:latin typeface="Times New Roman"/>
                <a:ea typeface="Times New Roman"/>
                <a:cs typeface="Times New Roman"/>
                <a:sym typeface="Times New Roman"/>
              </a:rPr>
              <a:t>Sign bit: 1 bit</a:t>
            </a:r>
          </a:p>
          <a:p>
            <a:pPr marL="914400" marR="0" lvl="1" indent="-317500" algn="l" rtl="0">
              <a:spcBef>
                <a:spcPts val="400"/>
              </a:spcBef>
              <a:buClr>
                <a:srgbClr val="000000"/>
              </a:buClr>
              <a:buSzPct val="50000"/>
              <a:buFont typeface="Courier New"/>
              <a:buChar char="o"/>
            </a:pPr>
            <a:r>
              <a:rPr lang="x-none" sz="2800" b="0" i="0" u="none" strike="noStrike" cap="none" baseline="0">
                <a:solidFill>
                  <a:srgbClr val="000000"/>
                </a:solidFill>
                <a:latin typeface="Times New Roman"/>
                <a:ea typeface="Times New Roman"/>
                <a:cs typeface="Times New Roman"/>
                <a:sym typeface="Times New Roman"/>
              </a:rPr>
              <a:t>Exponent width: 8-11 bits</a:t>
            </a:r>
          </a:p>
          <a:p>
            <a:pPr marL="914400" marR="0" lvl="1" indent="-317500" algn="l" rtl="0">
              <a:spcBef>
                <a:spcPts val="400"/>
              </a:spcBef>
              <a:buClr>
                <a:srgbClr val="000000"/>
              </a:buClr>
              <a:buSzPct val="50000"/>
              <a:buFont typeface="Courier New"/>
              <a:buChar char="o"/>
            </a:pPr>
            <a:r>
              <a:rPr lang="x-none" sz="2800" b="0" i="0" u="none" strike="noStrike" cap="none" baseline="0">
                <a:solidFill>
                  <a:srgbClr val="000000"/>
                </a:solidFill>
                <a:latin typeface="Times New Roman"/>
                <a:ea typeface="Times New Roman"/>
                <a:cs typeface="Times New Roman"/>
                <a:sym typeface="Times New Roman"/>
              </a:rPr>
              <a:t>Significand precision/fraction: 24-53 (23-52 explicitly stored)</a:t>
            </a:r>
          </a:p>
          <a:p>
            <a:pPr marL="914400" marR="0" lvl="1" indent="-317500" algn="l" rtl="0">
              <a:spcBef>
                <a:spcPts val="400"/>
              </a:spcBef>
              <a:buClr>
                <a:srgbClr val="000000"/>
              </a:buClr>
              <a:buSzPct val="50000"/>
              <a:buFont typeface="Courier New"/>
              <a:buChar char="o"/>
            </a:pPr>
            <a:r>
              <a:rPr lang="x-none" sz="2800" b="0" i="0" u="none" strike="noStrike" cap="none" baseline="0">
                <a:solidFill>
                  <a:srgbClr val="000000"/>
                </a:solidFill>
                <a:latin typeface="Times New Roman"/>
                <a:ea typeface="Times New Roman"/>
                <a:cs typeface="Times New Roman"/>
                <a:sym typeface="Times New Roman"/>
              </a:rPr>
              <a:t>Two standards: IEEE single, IEEE double</a:t>
            </a:r>
          </a:p>
        </p:txBody>
      </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CC99"/>
      </a:accent4>
      <a:accent5>
        <a:srgbClr val="3333CC"/>
      </a:accent5>
      <a:accent6>
        <a:srgbClr val="FFFFFF"/>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TotalTime>
  <Words>1377</Words>
  <PresentationFormat>On-screen Show (4:3)</PresentationFormat>
  <Paragraphs>238</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
      <vt:lpstr>Slide 1</vt:lpstr>
      <vt:lpstr>Slide 2</vt:lpstr>
      <vt:lpstr>Slide 3</vt:lpstr>
      <vt:lpstr>Slide 4</vt:lpstr>
      <vt:lpstr>Registers Format</vt:lpstr>
      <vt:lpstr>x86 General Register Sizes</vt:lpstr>
      <vt:lpstr>Slide 7</vt:lpstr>
      <vt:lpstr>Slide 8</vt:lpstr>
      <vt:lpstr>Floating Points in x86</vt:lpstr>
      <vt:lpstr>Floating Point Singles and Doubles</vt:lpstr>
      <vt:lpstr>x86 Assembly Language</vt:lpstr>
      <vt:lpstr>x86 Instruction Set &amp; Addressing</vt:lpstr>
      <vt:lpstr>Sample Program</vt:lpstr>
      <vt:lpstr>Slide 14</vt:lpstr>
      <vt:lpstr>Slide 15</vt:lpstr>
      <vt:lpstr>MOD / REG Tables</vt:lpstr>
      <vt:lpstr>R/M Tables</vt:lpstr>
      <vt:lpstr>x86 Instruction Format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brendan</dc:creator>
  <cp:lastModifiedBy>brendan</cp:lastModifiedBy>
  <cp:revision>9</cp:revision>
  <dcterms:modified xsi:type="dcterms:W3CDTF">2013-01-17T16:57:22Z</dcterms:modified>
</cp:coreProperties>
</file>